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Inter Bold" charset="1" panose="020B0802030000000004"/>
      <p:regular r:id="rId36"/>
    </p:embeddedFont>
    <p:embeddedFont>
      <p:font typeface="Poppins Bold" charset="1" panose="00000800000000000000"/>
      <p:regular r:id="rId37"/>
    </p:embeddedFont>
    <p:embeddedFont>
      <p:font typeface="Poppins" charset="1" panose="00000500000000000000"/>
      <p:regular r:id="rId38"/>
    </p:embeddedFont>
    <p:embeddedFont>
      <p:font typeface="Poppins Semi-Bold" charset="1" panose="000007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www.google.com/search?q=https://universidadedofutebol.com.br/analise-de-desempenho-no-futebol/" TargetMode="External" Type="http://schemas.openxmlformats.org/officeDocument/2006/relationships/hyperlink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12800" cy="412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96113" y="7361664"/>
            <a:ext cx="11529577" cy="565793"/>
            <a:chOff x="0" y="0"/>
            <a:chExt cx="577381" cy="283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7381" cy="28334"/>
            </a:xfrm>
            <a:custGeom>
              <a:avLst/>
              <a:gdLst/>
              <a:ahLst/>
              <a:cxnLst/>
              <a:rect r="r" b="b" t="t" l="l"/>
              <a:pathLst>
                <a:path h="28334" w="577381">
                  <a:moveTo>
                    <a:pt x="0" y="0"/>
                  </a:moveTo>
                  <a:lnTo>
                    <a:pt x="577381" y="0"/>
                  </a:lnTo>
                  <a:lnTo>
                    <a:pt x="577381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77381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96113" y="2359543"/>
            <a:ext cx="11529577" cy="565793"/>
            <a:chOff x="0" y="0"/>
            <a:chExt cx="577381" cy="283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7381" cy="28334"/>
            </a:xfrm>
            <a:custGeom>
              <a:avLst/>
              <a:gdLst/>
              <a:ahLst/>
              <a:cxnLst/>
              <a:rect r="r" b="b" t="t" l="l"/>
              <a:pathLst>
                <a:path h="28334" w="577381">
                  <a:moveTo>
                    <a:pt x="0" y="0"/>
                  </a:moveTo>
                  <a:lnTo>
                    <a:pt x="577381" y="0"/>
                  </a:lnTo>
                  <a:lnTo>
                    <a:pt x="577381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77381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2359543"/>
            <a:ext cx="2389833" cy="5567914"/>
            <a:chOff x="0" y="0"/>
            <a:chExt cx="119679" cy="2788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679" cy="278831"/>
            </a:xfrm>
            <a:custGeom>
              <a:avLst/>
              <a:gdLst/>
              <a:ahLst/>
              <a:cxnLst/>
              <a:rect r="r" b="b" t="t" l="l"/>
              <a:pathLst>
                <a:path h="278831" w="119679">
                  <a:moveTo>
                    <a:pt x="0" y="0"/>
                  </a:moveTo>
                  <a:lnTo>
                    <a:pt x="119679" y="0"/>
                  </a:lnTo>
                  <a:lnTo>
                    <a:pt x="119679" y="278831"/>
                  </a:lnTo>
                  <a:lnTo>
                    <a:pt x="0" y="278831"/>
                  </a:lnTo>
                  <a:close/>
                </a:path>
              </a:pathLst>
            </a:custGeom>
            <a:solidFill>
              <a:srgbClr val="23392B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9679" cy="316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18533" y="2359543"/>
            <a:ext cx="3210724" cy="565793"/>
            <a:chOff x="0" y="0"/>
            <a:chExt cx="160787" cy="283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0787" cy="28334"/>
            </a:xfrm>
            <a:custGeom>
              <a:avLst/>
              <a:gdLst/>
              <a:ahLst/>
              <a:cxnLst/>
              <a:rect r="r" b="b" t="t" l="l"/>
              <a:pathLst>
                <a:path h="28334" w="160787">
                  <a:moveTo>
                    <a:pt x="0" y="0"/>
                  </a:moveTo>
                  <a:lnTo>
                    <a:pt x="160787" y="0"/>
                  </a:lnTo>
                  <a:lnTo>
                    <a:pt x="160787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60787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b="true" sz="1600">
                  <a:solidFill>
                    <a:srgbClr val="23392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PROJETO AVALIATIVO - 2025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275091" y="7361664"/>
            <a:ext cx="2594376" cy="565793"/>
            <a:chOff x="0" y="0"/>
            <a:chExt cx="129922" cy="283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9922" cy="28334"/>
            </a:xfrm>
            <a:custGeom>
              <a:avLst/>
              <a:gdLst/>
              <a:ahLst/>
              <a:cxnLst/>
              <a:rect r="r" b="b" t="t" l="l"/>
              <a:pathLst>
                <a:path h="28334" w="129922">
                  <a:moveTo>
                    <a:pt x="0" y="0"/>
                  </a:moveTo>
                  <a:lnTo>
                    <a:pt x="129922" y="0"/>
                  </a:lnTo>
                  <a:lnTo>
                    <a:pt x="129922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9922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b="true" sz="1600">
                  <a:solidFill>
                    <a:srgbClr val="23392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MINERAÇÃO DE DADOS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4245879" y="3658689"/>
            <a:ext cx="9796242" cy="275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47"/>
              </a:lnSpc>
            </a:pPr>
            <a:r>
              <a:rPr lang="en-US" b="true" sz="7676" spc="-27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ANÁLISE DE PADRÕES TÁTICOS NO FUTEBOL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4869467" y="2359543"/>
            <a:ext cx="2389833" cy="5567914"/>
            <a:chOff x="0" y="0"/>
            <a:chExt cx="119679" cy="27883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9679" cy="278831"/>
            </a:xfrm>
            <a:custGeom>
              <a:avLst/>
              <a:gdLst/>
              <a:ahLst/>
              <a:cxnLst/>
              <a:rect r="r" b="b" t="t" l="l"/>
              <a:pathLst>
                <a:path h="278831" w="119679">
                  <a:moveTo>
                    <a:pt x="0" y="0"/>
                  </a:moveTo>
                  <a:lnTo>
                    <a:pt x="119679" y="0"/>
                  </a:lnTo>
                  <a:lnTo>
                    <a:pt x="119679" y="278831"/>
                  </a:lnTo>
                  <a:lnTo>
                    <a:pt x="0" y="278831"/>
                  </a:lnTo>
                  <a:close/>
                </a:path>
              </a:pathLst>
            </a:custGeom>
            <a:solidFill>
              <a:srgbClr val="23392B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19679" cy="316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58849" y="3887289"/>
            <a:ext cx="2512422" cy="251242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214850" y="3887289"/>
            <a:ext cx="2512422" cy="2512422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43745" y="3600450"/>
            <a:ext cx="2152368" cy="3086100"/>
            <a:chOff x="0" y="0"/>
            <a:chExt cx="566879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66879" cy="812800"/>
            </a:xfrm>
            <a:custGeom>
              <a:avLst/>
              <a:gdLst/>
              <a:ahLst/>
              <a:cxnLst/>
              <a:rect r="r" b="b" t="t" l="l"/>
              <a:pathLst>
                <a:path h="812800" w="566879">
                  <a:moveTo>
                    <a:pt x="0" y="0"/>
                  </a:moveTo>
                  <a:lnTo>
                    <a:pt x="566879" y="0"/>
                  </a:lnTo>
                  <a:lnTo>
                    <a:pt x="56687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3392B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56687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4887590" y="3600450"/>
            <a:ext cx="2134244" cy="3086100"/>
            <a:chOff x="0" y="0"/>
            <a:chExt cx="562105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62105" cy="812800"/>
            </a:xfrm>
            <a:custGeom>
              <a:avLst/>
              <a:gdLst/>
              <a:ahLst/>
              <a:cxnLst/>
              <a:rect r="r" b="b" t="t" l="l"/>
              <a:pathLst>
                <a:path h="812800" w="562105">
                  <a:moveTo>
                    <a:pt x="0" y="0"/>
                  </a:moveTo>
                  <a:lnTo>
                    <a:pt x="562105" y="0"/>
                  </a:lnTo>
                  <a:lnTo>
                    <a:pt x="56210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3392B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562105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932075" y="2496599"/>
            <a:ext cx="4403328" cy="291682"/>
            <a:chOff x="0" y="0"/>
            <a:chExt cx="5871104" cy="38890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5480062" y="0"/>
              <a:ext cx="391042" cy="388909"/>
            </a:xfrm>
            <a:custGeom>
              <a:avLst/>
              <a:gdLst/>
              <a:ahLst/>
              <a:cxnLst/>
              <a:rect r="r" b="b" t="t" l="l"/>
              <a:pathLst>
                <a:path h="388909" w="391042">
                  <a:moveTo>
                    <a:pt x="0" y="0"/>
                  </a:moveTo>
                  <a:lnTo>
                    <a:pt x="391042" y="0"/>
                  </a:lnTo>
                  <a:lnTo>
                    <a:pt x="391042" y="388909"/>
                  </a:lnTo>
                  <a:lnTo>
                    <a:pt x="0" y="388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91042" cy="388909"/>
            </a:xfrm>
            <a:custGeom>
              <a:avLst/>
              <a:gdLst/>
              <a:ahLst/>
              <a:cxnLst/>
              <a:rect r="r" b="b" t="t" l="l"/>
              <a:pathLst>
                <a:path h="388909" w="391042">
                  <a:moveTo>
                    <a:pt x="0" y="0"/>
                  </a:moveTo>
                  <a:lnTo>
                    <a:pt x="391042" y="0"/>
                  </a:lnTo>
                  <a:lnTo>
                    <a:pt x="391042" y="388909"/>
                  </a:lnTo>
                  <a:lnTo>
                    <a:pt x="0" y="388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3924630" y="7498720"/>
            <a:ext cx="293281" cy="291682"/>
          </a:xfrm>
          <a:custGeom>
            <a:avLst/>
            <a:gdLst/>
            <a:ahLst/>
            <a:cxnLst/>
            <a:rect r="r" b="b" t="t" l="l"/>
            <a:pathLst>
              <a:path h="291682" w="293281">
                <a:moveTo>
                  <a:pt x="0" y="0"/>
                </a:moveTo>
                <a:lnTo>
                  <a:pt x="293281" y="0"/>
                </a:lnTo>
                <a:lnTo>
                  <a:pt x="293281" y="291681"/>
                </a:lnTo>
                <a:lnTo>
                  <a:pt x="0" y="291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1530227" y="7489909"/>
            <a:ext cx="293281" cy="291682"/>
          </a:xfrm>
          <a:custGeom>
            <a:avLst/>
            <a:gdLst/>
            <a:ahLst/>
            <a:cxnLst/>
            <a:rect r="r" b="b" t="t" l="l"/>
            <a:pathLst>
              <a:path h="291682" w="293281">
                <a:moveTo>
                  <a:pt x="0" y="0"/>
                </a:moveTo>
                <a:lnTo>
                  <a:pt x="293281" y="0"/>
                </a:lnTo>
                <a:lnTo>
                  <a:pt x="293281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7727428" y="7498720"/>
            <a:ext cx="293281" cy="291682"/>
          </a:xfrm>
          <a:custGeom>
            <a:avLst/>
            <a:gdLst/>
            <a:ahLst/>
            <a:cxnLst/>
            <a:rect r="r" b="b" t="t" l="l"/>
            <a:pathLst>
              <a:path h="291682" w="293281">
                <a:moveTo>
                  <a:pt x="0" y="0"/>
                </a:moveTo>
                <a:lnTo>
                  <a:pt x="293282" y="0"/>
                </a:lnTo>
                <a:lnTo>
                  <a:pt x="293282" y="291681"/>
                </a:lnTo>
                <a:lnTo>
                  <a:pt x="0" y="291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664220" y="9450859"/>
            <a:ext cx="16959560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Marvin Cristhian Gomes Pinto | Paulo Guilherme Moreira | Raphael Culim Neves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12800" cy="412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96113" y="7361664"/>
            <a:ext cx="11529577" cy="565793"/>
            <a:chOff x="0" y="0"/>
            <a:chExt cx="577381" cy="283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7381" cy="28334"/>
            </a:xfrm>
            <a:custGeom>
              <a:avLst/>
              <a:gdLst/>
              <a:ahLst/>
              <a:cxnLst/>
              <a:rect r="r" b="b" t="t" l="l"/>
              <a:pathLst>
                <a:path h="28334" w="577381">
                  <a:moveTo>
                    <a:pt x="0" y="0"/>
                  </a:moveTo>
                  <a:lnTo>
                    <a:pt x="577381" y="0"/>
                  </a:lnTo>
                  <a:lnTo>
                    <a:pt x="577381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77381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96113" y="2359543"/>
            <a:ext cx="11529577" cy="565793"/>
            <a:chOff x="0" y="0"/>
            <a:chExt cx="577381" cy="283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7381" cy="28334"/>
            </a:xfrm>
            <a:custGeom>
              <a:avLst/>
              <a:gdLst/>
              <a:ahLst/>
              <a:cxnLst/>
              <a:rect r="r" b="b" t="t" l="l"/>
              <a:pathLst>
                <a:path h="28334" w="577381">
                  <a:moveTo>
                    <a:pt x="0" y="0"/>
                  </a:moveTo>
                  <a:lnTo>
                    <a:pt x="577381" y="0"/>
                  </a:lnTo>
                  <a:lnTo>
                    <a:pt x="577381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77381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2359543"/>
            <a:ext cx="2389833" cy="5567914"/>
            <a:chOff x="0" y="0"/>
            <a:chExt cx="119679" cy="2788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679" cy="278831"/>
            </a:xfrm>
            <a:custGeom>
              <a:avLst/>
              <a:gdLst/>
              <a:ahLst/>
              <a:cxnLst/>
              <a:rect r="r" b="b" t="t" l="l"/>
              <a:pathLst>
                <a:path h="278831" w="119679">
                  <a:moveTo>
                    <a:pt x="0" y="0"/>
                  </a:moveTo>
                  <a:lnTo>
                    <a:pt x="119679" y="0"/>
                  </a:lnTo>
                  <a:lnTo>
                    <a:pt x="119679" y="278831"/>
                  </a:lnTo>
                  <a:lnTo>
                    <a:pt x="0" y="278831"/>
                  </a:lnTo>
                  <a:close/>
                </a:path>
              </a:pathLst>
            </a:custGeom>
            <a:solidFill>
              <a:srgbClr val="23392B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9679" cy="316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18533" y="2359543"/>
            <a:ext cx="1869430" cy="565793"/>
            <a:chOff x="0" y="0"/>
            <a:chExt cx="93618" cy="283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618" cy="28334"/>
            </a:xfrm>
            <a:custGeom>
              <a:avLst/>
              <a:gdLst/>
              <a:ahLst/>
              <a:cxnLst/>
              <a:rect r="r" b="b" t="t" l="l"/>
              <a:pathLst>
                <a:path h="28334" w="93618">
                  <a:moveTo>
                    <a:pt x="0" y="0"/>
                  </a:moveTo>
                  <a:lnTo>
                    <a:pt x="93618" y="0"/>
                  </a:lnTo>
                  <a:lnTo>
                    <a:pt x="93618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3618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b="true" sz="1600">
                  <a:solidFill>
                    <a:srgbClr val="23392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SOCCER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275091" y="7361664"/>
            <a:ext cx="2594376" cy="565793"/>
            <a:chOff x="0" y="0"/>
            <a:chExt cx="129922" cy="283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9922" cy="28334"/>
            </a:xfrm>
            <a:custGeom>
              <a:avLst/>
              <a:gdLst/>
              <a:ahLst/>
              <a:cxnLst/>
              <a:rect r="r" b="b" t="t" l="l"/>
              <a:pathLst>
                <a:path h="28334" w="129922">
                  <a:moveTo>
                    <a:pt x="0" y="0"/>
                  </a:moveTo>
                  <a:lnTo>
                    <a:pt x="129922" y="0"/>
                  </a:lnTo>
                  <a:lnTo>
                    <a:pt x="129922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9922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b="true" sz="1600">
                  <a:solidFill>
                    <a:srgbClr val="23392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FOOTBALL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832206" y="4157257"/>
            <a:ext cx="10623588" cy="2768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78"/>
              </a:lnSpc>
            </a:pPr>
            <a:r>
              <a:rPr lang="en-US" b="true" sz="6376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CLUSTER 1: </a:t>
            </a:r>
            <a:r>
              <a:rPr lang="en-US" sz="63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RETRANCA PASSIVA" (O ESTILO CONSERVADOR)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4869467" y="2359543"/>
            <a:ext cx="2389833" cy="5567914"/>
            <a:chOff x="0" y="0"/>
            <a:chExt cx="119679" cy="27883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9679" cy="278831"/>
            </a:xfrm>
            <a:custGeom>
              <a:avLst/>
              <a:gdLst/>
              <a:ahLst/>
              <a:cxnLst/>
              <a:rect r="r" b="b" t="t" l="l"/>
              <a:pathLst>
                <a:path h="278831" w="119679">
                  <a:moveTo>
                    <a:pt x="0" y="0"/>
                  </a:moveTo>
                  <a:lnTo>
                    <a:pt x="119679" y="0"/>
                  </a:lnTo>
                  <a:lnTo>
                    <a:pt x="119679" y="278831"/>
                  </a:lnTo>
                  <a:lnTo>
                    <a:pt x="0" y="278831"/>
                  </a:lnTo>
                  <a:close/>
                </a:path>
              </a:pathLst>
            </a:custGeom>
            <a:solidFill>
              <a:srgbClr val="23392B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19679" cy="316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58849" y="3887289"/>
            <a:ext cx="2512422" cy="251242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214850" y="3887289"/>
            <a:ext cx="2512422" cy="2512422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43745" y="3600450"/>
            <a:ext cx="2152368" cy="3086100"/>
            <a:chOff x="0" y="0"/>
            <a:chExt cx="566879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66879" cy="812800"/>
            </a:xfrm>
            <a:custGeom>
              <a:avLst/>
              <a:gdLst/>
              <a:ahLst/>
              <a:cxnLst/>
              <a:rect r="r" b="b" t="t" l="l"/>
              <a:pathLst>
                <a:path h="812800" w="566879">
                  <a:moveTo>
                    <a:pt x="0" y="0"/>
                  </a:moveTo>
                  <a:lnTo>
                    <a:pt x="566879" y="0"/>
                  </a:lnTo>
                  <a:lnTo>
                    <a:pt x="56687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3392B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56687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4887590" y="3600450"/>
            <a:ext cx="2134244" cy="3086100"/>
            <a:chOff x="0" y="0"/>
            <a:chExt cx="562105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62105" cy="812800"/>
            </a:xfrm>
            <a:custGeom>
              <a:avLst/>
              <a:gdLst/>
              <a:ahLst/>
              <a:cxnLst/>
              <a:rect r="r" b="b" t="t" l="l"/>
              <a:pathLst>
                <a:path h="812800" w="562105">
                  <a:moveTo>
                    <a:pt x="0" y="0"/>
                  </a:moveTo>
                  <a:lnTo>
                    <a:pt x="562105" y="0"/>
                  </a:lnTo>
                  <a:lnTo>
                    <a:pt x="56210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3392B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562105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879157" y="2496599"/>
            <a:ext cx="8456246" cy="291682"/>
            <a:chOff x="0" y="0"/>
            <a:chExt cx="11274994" cy="38890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91042" cy="388909"/>
            </a:xfrm>
            <a:custGeom>
              <a:avLst/>
              <a:gdLst/>
              <a:ahLst/>
              <a:cxnLst/>
              <a:rect r="r" b="b" t="t" l="l"/>
              <a:pathLst>
                <a:path h="388909" w="391042">
                  <a:moveTo>
                    <a:pt x="0" y="0"/>
                  </a:moveTo>
                  <a:lnTo>
                    <a:pt x="391042" y="0"/>
                  </a:lnTo>
                  <a:lnTo>
                    <a:pt x="391042" y="388909"/>
                  </a:lnTo>
                  <a:lnTo>
                    <a:pt x="0" y="388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0883953" y="0"/>
              <a:ext cx="391042" cy="388909"/>
            </a:xfrm>
            <a:custGeom>
              <a:avLst/>
              <a:gdLst/>
              <a:ahLst/>
              <a:cxnLst/>
              <a:rect r="r" b="b" t="t" l="l"/>
              <a:pathLst>
                <a:path h="388909" w="391042">
                  <a:moveTo>
                    <a:pt x="0" y="0"/>
                  </a:moveTo>
                  <a:lnTo>
                    <a:pt x="391041" y="0"/>
                  </a:lnTo>
                  <a:lnTo>
                    <a:pt x="391041" y="388909"/>
                  </a:lnTo>
                  <a:lnTo>
                    <a:pt x="0" y="388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5403890" y="0"/>
              <a:ext cx="391042" cy="388909"/>
            </a:xfrm>
            <a:custGeom>
              <a:avLst/>
              <a:gdLst/>
              <a:ahLst/>
              <a:cxnLst/>
              <a:rect r="r" b="b" t="t" l="l"/>
              <a:pathLst>
                <a:path h="388909" w="391042">
                  <a:moveTo>
                    <a:pt x="0" y="0"/>
                  </a:moveTo>
                  <a:lnTo>
                    <a:pt x="391042" y="0"/>
                  </a:lnTo>
                  <a:lnTo>
                    <a:pt x="391042" y="388909"/>
                  </a:lnTo>
                  <a:lnTo>
                    <a:pt x="0" y="388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40" id="40"/>
          <p:cNvSpPr/>
          <p:nvPr/>
        </p:nvSpPr>
        <p:spPr>
          <a:xfrm flipH="false" flipV="false" rot="0">
            <a:off x="3924630" y="7498720"/>
            <a:ext cx="293281" cy="291682"/>
          </a:xfrm>
          <a:custGeom>
            <a:avLst/>
            <a:gdLst/>
            <a:ahLst/>
            <a:cxnLst/>
            <a:rect r="r" b="b" t="t" l="l"/>
            <a:pathLst>
              <a:path h="291682" w="293281">
                <a:moveTo>
                  <a:pt x="0" y="0"/>
                </a:moveTo>
                <a:lnTo>
                  <a:pt x="293281" y="0"/>
                </a:lnTo>
                <a:lnTo>
                  <a:pt x="293281" y="291681"/>
                </a:lnTo>
                <a:lnTo>
                  <a:pt x="0" y="291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1530227" y="7489909"/>
            <a:ext cx="293281" cy="291682"/>
          </a:xfrm>
          <a:custGeom>
            <a:avLst/>
            <a:gdLst/>
            <a:ahLst/>
            <a:cxnLst/>
            <a:rect r="r" b="b" t="t" l="l"/>
            <a:pathLst>
              <a:path h="291682" w="293281">
                <a:moveTo>
                  <a:pt x="0" y="0"/>
                </a:moveTo>
                <a:lnTo>
                  <a:pt x="293281" y="0"/>
                </a:lnTo>
                <a:lnTo>
                  <a:pt x="293281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7727428" y="7498720"/>
            <a:ext cx="293281" cy="291682"/>
          </a:xfrm>
          <a:custGeom>
            <a:avLst/>
            <a:gdLst/>
            <a:ahLst/>
            <a:cxnLst/>
            <a:rect r="r" b="b" t="t" l="l"/>
            <a:pathLst>
              <a:path h="291682" w="293281">
                <a:moveTo>
                  <a:pt x="0" y="0"/>
                </a:moveTo>
                <a:lnTo>
                  <a:pt x="293282" y="0"/>
                </a:lnTo>
                <a:lnTo>
                  <a:pt x="293282" y="291681"/>
                </a:lnTo>
                <a:lnTo>
                  <a:pt x="0" y="291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12800" cy="412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5143500"/>
            <a:ext cx="8115300" cy="4114800"/>
            <a:chOff x="0" y="0"/>
            <a:chExt cx="1257272" cy="6374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7272" cy="637490"/>
            </a:xfrm>
            <a:custGeom>
              <a:avLst/>
              <a:gdLst/>
              <a:ahLst/>
              <a:cxnLst/>
              <a:rect r="r" b="b" t="t" l="l"/>
              <a:pathLst>
                <a:path h="637490" w="1257272">
                  <a:moveTo>
                    <a:pt x="0" y="0"/>
                  </a:moveTo>
                  <a:lnTo>
                    <a:pt x="1257272" y="0"/>
                  </a:lnTo>
                  <a:lnTo>
                    <a:pt x="1257272" y="637490"/>
                  </a:lnTo>
                  <a:lnTo>
                    <a:pt x="0" y="637490"/>
                  </a:lnTo>
                  <a:close/>
                </a:path>
              </a:pathLst>
            </a:custGeom>
            <a:blipFill>
              <a:blip r:embed="rId2"/>
              <a:stretch>
                <a:fillRect l="0" t="-5468" r="0" b="-5468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028700"/>
            <a:ext cx="8115300" cy="4114800"/>
            <a:chOff x="0" y="0"/>
            <a:chExt cx="1094169" cy="5547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94169" cy="554790"/>
            </a:xfrm>
            <a:custGeom>
              <a:avLst/>
              <a:gdLst/>
              <a:ahLst/>
              <a:cxnLst/>
              <a:rect r="r" b="b" t="t" l="l"/>
              <a:pathLst>
                <a:path h="554790" w="1094169">
                  <a:moveTo>
                    <a:pt x="0" y="0"/>
                  </a:moveTo>
                  <a:lnTo>
                    <a:pt x="1094169" y="0"/>
                  </a:lnTo>
                  <a:lnTo>
                    <a:pt x="1094169" y="554790"/>
                  </a:lnTo>
                  <a:lnTo>
                    <a:pt x="0" y="554790"/>
                  </a:lnTo>
                  <a:close/>
                </a:path>
              </a:pathLst>
            </a:custGeom>
            <a:blipFill>
              <a:blip r:embed="rId3"/>
              <a:stretch>
                <a:fillRect l="0" t="-11666" r="0" b="-11666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928448" y="5654358"/>
            <a:ext cx="6315803" cy="304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 que os dados dizem: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Tem as menores médias em tudo. Velocidade de construção baixa (33), pressão defensiva mínima (31) e o time joga muito compactado/estreito na defesa (34).</a:t>
            </a:r>
          </a:p>
          <a:p>
            <a:pPr algn="just">
              <a:lnSpc>
                <a:spcPts val="2240"/>
              </a:lnSpc>
            </a:pPr>
          </a:p>
          <a:p>
            <a:pPr algn="just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Comportamento em campo: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É aquele time que joga "com o freio de mão puxado". Eles tocam a bola devagar, sem objetividade, e quando perdem a bola, recuam totalmente para a própria área (pressão baixa e time estreito) em vez de tentar recuperar.</a:t>
            </a:r>
          </a:p>
          <a:p>
            <a:pPr algn="just">
              <a:lnSpc>
                <a:spcPts val="224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062798" y="1539558"/>
            <a:ext cx="6315803" cy="27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Eficiência (Saldo de Gols: -0.05): 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Ruim.</a:t>
            </a:r>
          </a:p>
          <a:p>
            <a:pPr algn="just">
              <a:lnSpc>
                <a:spcPts val="2240"/>
              </a:lnSpc>
            </a:pPr>
          </a:p>
          <a:p>
            <a:pPr algn="just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Por que não funciona bem? 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Ao abdicar do ataque (criação baixa) e não pressionar o adversário, eles chamam o adversário pa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 cima. É um estilo de "medo de perder", que acaba resultando em derrotas ou empates sem gols.</a:t>
            </a:r>
          </a:p>
          <a:p>
            <a:pPr algn="just">
              <a:lnSpc>
                <a:spcPts val="2240"/>
              </a:lnSpc>
            </a:pPr>
          </a:p>
          <a:p>
            <a:pPr algn="just">
              <a:lnSpc>
                <a:spcPts val="2240"/>
              </a:lnSpc>
            </a:pPr>
          </a:p>
          <a:p>
            <a:pPr algn="just">
              <a:lnSpc>
                <a:spcPts val="2240"/>
              </a:lnSpc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Exemplo de time do cluster: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Ajax (Temporada 2009/2010)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12800" cy="412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96113" y="7361664"/>
            <a:ext cx="11529577" cy="565793"/>
            <a:chOff x="0" y="0"/>
            <a:chExt cx="577381" cy="283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7381" cy="28334"/>
            </a:xfrm>
            <a:custGeom>
              <a:avLst/>
              <a:gdLst/>
              <a:ahLst/>
              <a:cxnLst/>
              <a:rect r="r" b="b" t="t" l="l"/>
              <a:pathLst>
                <a:path h="28334" w="577381">
                  <a:moveTo>
                    <a:pt x="0" y="0"/>
                  </a:moveTo>
                  <a:lnTo>
                    <a:pt x="577381" y="0"/>
                  </a:lnTo>
                  <a:lnTo>
                    <a:pt x="577381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77381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96113" y="2359543"/>
            <a:ext cx="11529577" cy="565793"/>
            <a:chOff x="0" y="0"/>
            <a:chExt cx="577381" cy="283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7381" cy="28334"/>
            </a:xfrm>
            <a:custGeom>
              <a:avLst/>
              <a:gdLst/>
              <a:ahLst/>
              <a:cxnLst/>
              <a:rect r="r" b="b" t="t" l="l"/>
              <a:pathLst>
                <a:path h="28334" w="577381">
                  <a:moveTo>
                    <a:pt x="0" y="0"/>
                  </a:moveTo>
                  <a:lnTo>
                    <a:pt x="577381" y="0"/>
                  </a:lnTo>
                  <a:lnTo>
                    <a:pt x="577381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77381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2359543"/>
            <a:ext cx="2389833" cy="5567914"/>
            <a:chOff x="0" y="0"/>
            <a:chExt cx="119679" cy="2788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679" cy="278831"/>
            </a:xfrm>
            <a:custGeom>
              <a:avLst/>
              <a:gdLst/>
              <a:ahLst/>
              <a:cxnLst/>
              <a:rect r="r" b="b" t="t" l="l"/>
              <a:pathLst>
                <a:path h="278831" w="119679">
                  <a:moveTo>
                    <a:pt x="0" y="0"/>
                  </a:moveTo>
                  <a:lnTo>
                    <a:pt x="119679" y="0"/>
                  </a:lnTo>
                  <a:lnTo>
                    <a:pt x="119679" y="278831"/>
                  </a:lnTo>
                  <a:lnTo>
                    <a:pt x="0" y="278831"/>
                  </a:lnTo>
                  <a:close/>
                </a:path>
              </a:pathLst>
            </a:custGeom>
            <a:solidFill>
              <a:srgbClr val="23392B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9679" cy="316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18533" y="2359543"/>
            <a:ext cx="1869430" cy="565793"/>
            <a:chOff x="0" y="0"/>
            <a:chExt cx="93618" cy="283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618" cy="28334"/>
            </a:xfrm>
            <a:custGeom>
              <a:avLst/>
              <a:gdLst/>
              <a:ahLst/>
              <a:cxnLst/>
              <a:rect r="r" b="b" t="t" l="l"/>
              <a:pathLst>
                <a:path h="28334" w="93618">
                  <a:moveTo>
                    <a:pt x="0" y="0"/>
                  </a:moveTo>
                  <a:lnTo>
                    <a:pt x="93618" y="0"/>
                  </a:lnTo>
                  <a:lnTo>
                    <a:pt x="93618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3618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b="true" sz="1600">
                  <a:solidFill>
                    <a:srgbClr val="23392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SOCCER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275091" y="7361664"/>
            <a:ext cx="2594376" cy="565793"/>
            <a:chOff x="0" y="0"/>
            <a:chExt cx="129922" cy="283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9922" cy="28334"/>
            </a:xfrm>
            <a:custGeom>
              <a:avLst/>
              <a:gdLst/>
              <a:ahLst/>
              <a:cxnLst/>
              <a:rect r="r" b="b" t="t" l="l"/>
              <a:pathLst>
                <a:path h="28334" w="129922">
                  <a:moveTo>
                    <a:pt x="0" y="0"/>
                  </a:moveTo>
                  <a:lnTo>
                    <a:pt x="129922" y="0"/>
                  </a:lnTo>
                  <a:lnTo>
                    <a:pt x="129922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9922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b="true" sz="1600">
                  <a:solidFill>
                    <a:srgbClr val="23392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FOOTBALL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832206" y="3754507"/>
            <a:ext cx="10623588" cy="2768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78"/>
              </a:lnSpc>
            </a:pPr>
            <a:r>
              <a:rPr lang="en-US" b="true" sz="6376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CLUSTER 2: </a:t>
            </a:r>
            <a:r>
              <a:rPr lang="en-US" sz="63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ALTA INTENSIDADE E PRESSÃO TOTAL (VENCEDOR)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4869467" y="2359543"/>
            <a:ext cx="2389833" cy="5567914"/>
            <a:chOff x="0" y="0"/>
            <a:chExt cx="119679" cy="27883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9679" cy="278831"/>
            </a:xfrm>
            <a:custGeom>
              <a:avLst/>
              <a:gdLst/>
              <a:ahLst/>
              <a:cxnLst/>
              <a:rect r="r" b="b" t="t" l="l"/>
              <a:pathLst>
                <a:path h="278831" w="119679">
                  <a:moveTo>
                    <a:pt x="0" y="0"/>
                  </a:moveTo>
                  <a:lnTo>
                    <a:pt x="119679" y="0"/>
                  </a:lnTo>
                  <a:lnTo>
                    <a:pt x="119679" y="278831"/>
                  </a:lnTo>
                  <a:lnTo>
                    <a:pt x="0" y="278831"/>
                  </a:lnTo>
                  <a:close/>
                </a:path>
              </a:pathLst>
            </a:custGeom>
            <a:solidFill>
              <a:srgbClr val="23392B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19679" cy="316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58849" y="3887289"/>
            <a:ext cx="2512422" cy="251242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214850" y="3887289"/>
            <a:ext cx="2512422" cy="2512422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43745" y="3600450"/>
            <a:ext cx="2152368" cy="3086100"/>
            <a:chOff x="0" y="0"/>
            <a:chExt cx="566879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66879" cy="812800"/>
            </a:xfrm>
            <a:custGeom>
              <a:avLst/>
              <a:gdLst/>
              <a:ahLst/>
              <a:cxnLst/>
              <a:rect r="r" b="b" t="t" l="l"/>
              <a:pathLst>
                <a:path h="812800" w="566879">
                  <a:moveTo>
                    <a:pt x="0" y="0"/>
                  </a:moveTo>
                  <a:lnTo>
                    <a:pt x="566879" y="0"/>
                  </a:lnTo>
                  <a:lnTo>
                    <a:pt x="56687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3392B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56687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4887590" y="3600450"/>
            <a:ext cx="2134244" cy="3086100"/>
            <a:chOff x="0" y="0"/>
            <a:chExt cx="562105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62105" cy="812800"/>
            </a:xfrm>
            <a:custGeom>
              <a:avLst/>
              <a:gdLst/>
              <a:ahLst/>
              <a:cxnLst/>
              <a:rect r="r" b="b" t="t" l="l"/>
              <a:pathLst>
                <a:path h="812800" w="562105">
                  <a:moveTo>
                    <a:pt x="0" y="0"/>
                  </a:moveTo>
                  <a:lnTo>
                    <a:pt x="562105" y="0"/>
                  </a:lnTo>
                  <a:lnTo>
                    <a:pt x="56210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3392B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562105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879157" y="2496599"/>
            <a:ext cx="8456246" cy="291682"/>
            <a:chOff x="0" y="0"/>
            <a:chExt cx="11274994" cy="38890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91042" cy="388909"/>
            </a:xfrm>
            <a:custGeom>
              <a:avLst/>
              <a:gdLst/>
              <a:ahLst/>
              <a:cxnLst/>
              <a:rect r="r" b="b" t="t" l="l"/>
              <a:pathLst>
                <a:path h="388909" w="391042">
                  <a:moveTo>
                    <a:pt x="0" y="0"/>
                  </a:moveTo>
                  <a:lnTo>
                    <a:pt x="391042" y="0"/>
                  </a:lnTo>
                  <a:lnTo>
                    <a:pt x="391042" y="388909"/>
                  </a:lnTo>
                  <a:lnTo>
                    <a:pt x="0" y="388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0883953" y="0"/>
              <a:ext cx="391042" cy="388909"/>
            </a:xfrm>
            <a:custGeom>
              <a:avLst/>
              <a:gdLst/>
              <a:ahLst/>
              <a:cxnLst/>
              <a:rect r="r" b="b" t="t" l="l"/>
              <a:pathLst>
                <a:path h="388909" w="391042">
                  <a:moveTo>
                    <a:pt x="0" y="0"/>
                  </a:moveTo>
                  <a:lnTo>
                    <a:pt x="391041" y="0"/>
                  </a:lnTo>
                  <a:lnTo>
                    <a:pt x="391041" y="388909"/>
                  </a:lnTo>
                  <a:lnTo>
                    <a:pt x="0" y="388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5403890" y="0"/>
              <a:ext cx="391042" cy="388909"/>
            </a:xfrm>
            <a:custGeom>
              <a:avLst/>
              <a:gdLst/>
              <a:ahLst/>
              <a:cxnLst/>
              <a:rect r="r" b="b" t="t" l="l"/>
              <a:pathLst>
                <a:path h="388909" w="391042">
                  <a:moveTo>
                    <a:pt x="0" y="0"/>
                  </a:moveTo>
                  <a:lnTo>
                    <a:pt x="391042" y="0"/>
                  </a:lnTo>
                  <a:lnTo>
                    <a:pt x="391042" y="388909"/>
                  </a:lnTo>
                  <a:lnTo>
                    <a:pt x="0" y="388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40" id="40"/>
          <p:cNvSpPr/>
          <p:nvPr/>
        </p:nvSpPr>
        <p:spPr>
          <a:xfrm flipH="false" flipV="false" rot="0">
            <a:off x="3924630" y="7498720"/>
            <a:ext cx="293281" cy="291682"/>
          </a:xfrm>
          <a:custGeom>
            <a:avLst/>
            <a:gdLst/>
            <a:ahLst/>
            <a:cxnLst/>
            <a:rect r="r" b="b" t="t" l="l"/>
            <a:pathLst>
              <a:path h="291682" w="293281">
                <a:moveTo>
                  <a:pt x="0" y="0"/>
                </a:moveTo>
                <a:lnTo>
                  <a:pt x="293281" y="0"/>
                </a:lnTo>
                <a:lnTo>
                  <a:pt x="293281" y="291681"/>
                </a:lnTo>
                <a:lnTo>
                  <a:pt x="0" y="291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1530227" y="7489909"/>
            <a:ext cx="293281" cy="291682"/>
          </a:xfrm>
          <a:custGeom>
            <a:avLst/>
            <a:gdLst/>
            <a:ahLst/>
            <a:cxnLst/>
            <a:rect r="r" b="b" t="t" l="l"/>
            <a:pathLst>
              <a:path h="291682" w="293281">
                <a:moveTo>
                  <a:pt x="0" y="0"/>
                </a:moveTo>
                <a:lnTo>
                  <a:pt x="293281" y="0"/>
                </a:lnTo>
                <a:lnTo>
                  <a:pt x="293281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7727428" y="7498720"/>
            <a:ext cx="293281" cy="291682"/>
          </a:xfrm>
          <a:custGeom>
            <a:avLst/>
            <a:gdLst/>
            <a:ahLst/>
            <a:cxnLst/>
            <a:rect r="r" b="b" t="t" l="l"/>
            <a:pathLst>
              <a:path h="291682" w="293281">
                <a:moveTo>
                  <a:pt x="0" y="0"/>
                </a:moveTo>
                <a:lnTo>
                  <a:pt x="293282" y="0"/>
                </a:lnTo>
                <a:lnTo>
                  <a:pt x="293282" y="291681"/>
                </a:lnTo>
                <a:lnTo>
                  <a:pt x="0" y="291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12800" cy="412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5143500"/>
            <a:ext cx="8115300" cy="4114800"/>
            <a:chOff x="0" y="0"/>
            <a:chExt cx="1257272" cy="6374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7272" cy="637490"/>
            </a:xfrm>
            <a:custGeom>
              <a:avLst/>
              <a:gdLst/>
              <a:ahLst/>
              <a:cxnLst/>
              <a:rect r="r" b="b" t="t" l="l"/>
              <a:pathLst>
                <a:path h="637490" w="1257272">
                  <a:moveTo>
                    <a:pt x="0" y="0"/>
                  </a:moveTo>
                  <a:lnTo>
                    <a:pt x="1257272" y="0"/>
                  </a:lnTo>
                  <a:lnTo>
                    <a:pt x="1257272" y="637490"/>
                  </a:lnTo>
                  <a:lnTo>
                    <a:pt x="0" y="637490"/>
                  </a:lnTo>
                  <a:close/>
                </a:path>
              </a:pathLst>
            </a:custGeom>
            <a:blipFill>
              <a:blip r:embed="rId2"/>
              <a:stretch>
                <a:fillRect l="0" t="-5468" r="0" b="-5468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028700"/>
            <a:ext cx="8115300" cy="4114800"/>
            <a:chOff x="0" y="0"/>
            <a:chExt cx="1094169" cy="5547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94169" cy="554790"/>
            </a:xfrm>
            <a:custGeom>
              <a:avLst/>
              <a:gdLst/>
              <a:ahLst/>
              <a:cxnLst/>
              <a:rect r="r" b="b" t="t" l="l"/>
              <a:pathLst>
                <a:path h="554790" w="1094169">
                  <a:moveTo>
                    <a:pt x="0" y="0"/>
                  </a:moveTo>
                  <a:lnTo>
                    <a:pt x="1094169" y="0"/>
                  </a:lnTo>
                  <a:lnTo>
                    <a:pt x="1094169" y="554790"/>
                  </a:lnTo>
                  <a:lnTo>
                    <a:pt x="0" y="554790"/>
                  </a:lnTo>
                  <a:close/>
                </a:path>
              </a:pathLst>
            </a:custGeom>
            <a:blipFill>
              <a:blip r:embed="rId3"/>
              <a:stretch>
                <a:fillRect l="0" t="-11631" r="0" b="-11631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928448" y="5792470"/>
            <a:ext cx="6315803" cy="27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 que os dados dizem: 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Médias altas em tudo. Maior velocidade de construção (57), maior criação de chances (60) e, crucialmente, a maior pressão defensiva (53) e agressividade (56).</a:t>
            </a:r>
          </a:p>
          <a:p>
            <a:pPr algn="just">
              <a:lnSpc>
                <a:spcPts val="2240"/>
              </a:lnSpc>
            </a:pPr>
          </a:p>
          <a:p>
            <a:pPr algn="just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Comportamento em campo: 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É o estilo de times como Liverpool de Klopp ou Bayern de Munique. Eles atacam rápido, criam muitas chances e, assim que perdem a bola, pressionam alto e agressivamente para recuperar.</a:t>
            </a:r>
          </a:p>
          <a:p>
            <a:pPr algn="just">
              <a:lnSpc>
                <a:spcPts val="224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043748" y="1539558"/>
            <a:ext cx="6315803" cy="3321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Eficiência (Saldo de Gols: +0.18): 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melhor de todas.</a:t>
            </a:r>
          </a:p>
          <a:p>
            <a:pPr algn="just">
              <a:lnSpc>
                <a:spcPts val="2240"/>
              </a:lnSpc>
            </a:pPr>
          </a:p>
          <a:p>
            <a:pPr algn="just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Por que é o mais vantajoso? 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futebol moderno premia a intensidade. Ao pressionar alto (Defensive Pressure alta), eles recuperam a bola perto do gol adversário. Ao at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acar rápido (BuildUp Speed alta), pegam a defesa desarrumada. É o equilíbrio perfeito entre risco e recompensa.</a:t>
            </a:r>
          </a:p>
          <a:p>
            <a:pPr algn="just">
              <a:lnSpc>
                <a:spcPts val="2240"/>
              </a:lnSpc>
            </a:pPr>
          </a:p>
          <a:p>
            <a:pPr algn="just">
              <a:lnSpc>
                <a:spcPts val="2240"/>
              </a:lnSpc>
            </a:pPr>
          </a:p>
          <a:p>
            <a:pPr algn="just">
              <a:lnSpc>
                <a:spcPts val="2240"/>
              </a:lnSpc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Exemplo de time do cluster: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Real Madrid CF (Temporada 2014/2015 - Era Ancelotti)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12800" cy="412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96113" y="7361664"/>
            <a:ext cx="11529577" cy="565793"/>
            <a:chOff x="0" y="0"/>
            <a:chExt cx="577381" cy="283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7381" cy="28334"/>
            </a:xfrm>
            <a:custGeom>
              <a:avLst/>
              <a:gdLst/>
              <a:ahLst/>
              <a:cxnLst/>
              <a:rect r="r" b="b" t="t" l="l"/>
              <a:pathLst>
                <a:path h="28334" w="577381">
                  <a:moveTo>
                    <a:pt x="0" y="0"/>
                  </a:moveTo>
                  <a:lnTo>
                    <a:pt x="577381" y="0"/>
                  </a:lnTo>
                  <a:lnTo>
                    <a:pt x="577381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77381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96113" y="2359543"/>
            <a:ext cx="11529577" cy="565793"/>
            <a:chOff x="0" y="0"/>
            <a:chExt cx="577381" cy="283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7381" cy="28334"/>
            </a:xfrm>
            <a:custGeom>
              <a:avLst/>
              <a:gdLst/>
              <a:ahLst/>
              <a:cxnLst/>
              <a:rect r="r" b="b" t="t" l="l"/>
              <a:pathLst>
                <a:path h="28334" w="577381">
                  <a:moveTo>
                    <a:pt x="0" y="0"/>
                  </a:moveTo>
                  <a:lnTo>
                    <a:pt x="577381" y="0"/>
                  </a:lnTo>
                  <a:lnTo>
                    <a:pt x="577381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77381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2359543"/>
            <a:ext cx="2389833" cy="5567914"/>
            <a:chOff x="0" y="0"/>
            <a:chExt cx="119679" cy="2788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679" cy="278831"/>
            </a:xfrm>
            <a:custGeom>
              <a:avLst/>
              <a:gdLst/>
              <a:ahLst/>
              <a:cxnLst/>
              <a:rect r="r" b="b" t="t" l="l"/>
              <a:pathLst>
                <a:path h="278831" w="119679">
                  <a:moveTo>
                    <a:pt x="0" y="0"/>
                  </a:moveTo>
                  <a:lnTo>
                    <a:pt x="119679" y="0"/>
                  </a:lnTo>
                  <a:lnTo>
                    <a:pt x="119679" y="278831"/>
                  </a:lnTo>
                  <a:lnTo>
                    <a:pt x="0" y="278831"/>
                  </a:lnTo>
                  <a:close/>
                </a:path>
              </a:pathLst>
            </a:custGeom>
            <a:solidFill>
              <a:srgbClr val="23392B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9679" cy="316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18533" y="2359543"/>
            <a:ext cx="1869430" cy="565793"/>
            <a:chOff x="0" y="0"/>
            <a:chExt cx="93618" cy="283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618" cy="28334"/>
            </a:xfrm>
            <a:custGeom>
              <a:avLst/>
              <a:gdLst/>
              <a:ahLst/>
              <a:cxnLst/>
              <a:rect r="r" b="b" t="t" l="l"/>
              <a:pathLst>
                <a:path h="28334" w="93618">
                  <a:moveTo>
                    <a:pt x="0" y="0"/>
                  </a:moveTo>
                  <a:lnTo>
                    <a:pt x="93618" y="0"/>
                  </a:lnTo>
                  <a:lnTo>
                    <a:pt x="93618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3618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b="true" sz="1600">
                  <a:solidFill>
                    <a:srgbClr val="23392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SOCCER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275091" y="7361664"/>
            <a:ext cx="2594376" cy="565793"/>
            <a:chOff x="0" y="0"/>
            <a:chExt cx="129922" cy="283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9922" cy="28334"/>
            </a:xfrm>
            <a:custGeom>
              <a:avLst/>
              <a:gdLst/>
              <a:ahLst/>
              <a:cxnLst/>
              <a:rect r="r" b="b" t="t" l="l"/>
              <a:pathLst>
                <a:path h="28334" w="129922">
                  <a:moveTo>
                    <a:pt x="0" y="0"/>
                  </a:moveTo>
                  <a:lnTo>
                    <a:pt x="129922" y="0"/>
                  </a:lnTo>
                  <a:lnTo>
                    <a:pt x="129922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9922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b="true" sz="1600">
                  <a:solidFill>
                    <a:srgbClr val="23392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FOOTBALL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832206" y="4222808"/>
            <a:ext cx="10623588" cy="1694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b="true" sz="5776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CLUSTER 3: </a:t>
            </a:r>
            <a:r>
              <a:rPr lang="en-US" sz="57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JOGO CADENCIADO/EQUILIBRADO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4869467" y="2359543"/>
            <a:ext cx="2389833" cy="5567914"/>
            <a:chOff x="0" y="0"/>
            <a:chExt cx="119679" cy="27883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9679" cy="278831"/>
            </a:xfrm>
            <a:custGeom>
              <a:avLst/>
              <a:gdLst/>
              <a:ahLst/>
              <a:cxnLst/>
              <a:rect r="r" b="b" t="t" l="l"/>
              <a:pathLst>
                <a:path h="278831" w="119679">
                  <a:moveTo>
                    <a:pt x="0" y="0"/>
                  </a:moveTo>
                  <a:lnTo>
                    <a:pt x="119679" y="0"/>
                  </a:lnTo>
                  <a:lnTo>
                    <a:pt x="119679" y="278831"/>
                  </a:lnTo>
                  <a:lnTo>
                    <a:pt x="0" y="278831"/>
                  </a:lnTo>
                  <a:close/>
                </a:path>
              </a:pathLst>
            </a:custGeom>
            <a:solidFill>
              <a:srgbClr val="23392B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19679" cy="316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58849" y="3887289"/>
            <a:ext cx="2512422" cy="251242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214850" y="3887289"/>
            <a:ext cx="2512422" cy="2512422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43745" y="3600450"/>
            <a:ext cx="2152368" cy="3086100"/>
            <a:chOff x="0" y="0"/>
            <a:chExt cx="566879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66879" cy="812800"/>
            </a:xfrm>
            <a:custGeom>
              <a:avLst/>
              <a:gdLst/>
              <a:ahLst/>
              <a:cxnLst/>
              <a:rect r="r" b="b" t="t" l="l"/>
              <a:pathLst>
                <a:path h="812800" w="566879">
                  <a:moveTo>
                    <a:pt x="0" y="0"/>
                  </a:moveTo>
                  <a:lnTo>
                    <a:pt x="566879" y="0"/>
                  </a:lnTo>
                  <a:lnTo>
                    <a:pt x="56687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3392B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56687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4887590" y="3600450"/>
            <a:ext cx="2134244" cy="3086100"/>
            <a:chOff x="0" y="0"/>
            <a:chExt cx="562105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62105" cy="812800"/>
            </a:xfrm>
            <a:custGeom>
              <a:avLst/>
              <a:gdLst/>
              <a:ahLst/>
              <a:cxnLst/>
              <a:rect r="r" b="b" t="t" l="l"/>
              <a:pathLst>
                <a:path h="812800" w="562105">
                  <a:moveTo>
                    <a:pt x="0" y="0"/>
                  </a:moveTo>
                  <a:lnTo>
                    <a:pt x="562105" y="0"/>
                  </a:lnTo>
                  <a:lnTo>
                    <a:pt x="56210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3392B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562105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879157" y="2496599"/>
            <a:ext cx="8456246" cy="291682"/>
            <a:chOff x="0" y="0"/>
            <a:chExt cx="11274994" cy="38890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91042" cy="388909"/>
            </a:xfrm>
            <a:custGeom>
              <a:avLst/>
              <a:gdLst/>
              <a:ahLst/>
              <a:cxnLst/>
              <a:rect r="r" b="b" t="t" l="l"/>
              <a:pathLst>
                <a:path h="388909" w="391042">
                  <a:moveTo>
                    <a:pt x="0" y="0"/>
                  </a:moveTo>
                  <a:lnTo>
                    <a:pt x="391042" y="0"/>
                  </a:lnTo>
                  <a:lnTo>
                    <a:pt x="391042" y="388909"/>
                  </a:lnTo>
                  <a:lnTo>
                    <a:pt x="0" y="388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0883953" y="0"/>
              <a:ext cx="391042" cy="388909"/>
            </a:xfrm>
            <a:custGeom>
              <a:avLst/>
              <a:gdLst/>
              <a:ahLst/>
              <a:cxnLst/>
              <a:rect r="r" b="b" t="t" l="l"/>
              <a:pathLst>
                <a:path h="388909" w="391042">
                  <a:moveTo>
                    <a:pt x="0" y="0"/>
                  </a:moveTo>
                  <a:lnTo>
                    <a:pt x="391041" y="0"/>
                  </a:lnTo>
                  <a:lnTo>
                    <a:pt x="391041" y="388909"/>
                  </a:lnTo>
                  <a:lnTo>
                    <a:pt x="0" y="388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5403890" y="0"/>
              <a:ext cx="391042" cy="388909"/>
            </a:xfrm>
            <a:custGeom>
              <a:avLst/>
              <a:gdLst/>
              <a:ahLst/>
              <a:cxnLst/>
              <a:rect r="r" b="b" t="t" l="l"/>
              <a:pathLst>
                <a:path h="388909" w="391042">
                  <a:moveTo>
                    <a:pt x="0" y="0"/>
                  </a:moveTo>
                  <a:lnTo>
                    <a:pt x="391042" y="0"/>
                  </a:lnTo>
                  <a:lnTo>
                    <a:pt x="391042" y="388909"/>
                  </a:lnTo>
                  <a:lnTo>
                    <a:pt x="0" y="388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40" id="40"/>
          <p:cNvSpPr/>
          <p:nvPr/>
        </p:nvSpPr>
        <p:spPr>
          <a:xfrm flipH="false" flipV="false" rot="0">
            <a:off x="3924630" y="7498720"/>
            <a:ext cx="293281" cy="291682"/>
          </a:xfrm>
          <a:custGeom>
            <a:avLst/>
            <a:gdLst/>
            <a:ahLst/>
            <a:cxnLst/>
            <a:rect r="r" b="b" t="t" l="l"/>
            <a:pathLst>
              <a:path h="291682" w="293281">
                <a:moveTo>
                  <a:pt x="0" y="0"/>
                </a:moveTo>
                <a:lnTo>
                  <a:pt x="293281" y="0"/>
                </a:lnTo>
                <a:lnTo>
                  <a:pt x="293281" y="291681"/>
                </a:lnTo>
                <a:lnTo>
                  <a:pt x="0" y="291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1530227" y="7489909"/>
            <a:ext cx="293281" cy="291682"/>
          </a:xfrm>
          <a:custGeom>
            <a:avLst/>
            <a:gdLst/>
            <a:ahLst/>
            <a:cxnLst/>
            <a:rect r="r" b="b" t="t" l="l"/>
            <a:pathLst>
              <a:path h="291682" w="293281">
                <a:moveTo>
                  <a:pt x="0" y="0"/>
                </a:moveTo>
                <a:lnTo>
                  <a:pt x="293281" y="0"/>
                </a:lnTo>
                <a:lnTo>
                  <a:pt x="293281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7727428" y="7498720"/>
            <a:ext cx="293281" cy="291682"/>
          </a:xfrm>
          <a:custGeom>
            <a:avLst/>
            <a:gdLst/>
            <a:ahLst/>
            <a:cxnLst/>
            <a:rect r="r" b="b" t="t" l="l"/>
            <a:pathLst>
              <a:path h="291682" w="293281">
                <a:moveTo>
                  <a:pt x="0" y="0"/>
                </a:moveTo>
                <a:lnTo>
                  <a:pt x="293282" y="0"/>
                </a:lnTo>
                <a:lnTo>
                  <a:pt x="293282" y="291681"/>
                </a:lnTo>
                <a:lnTo>
                  <a:pt x="0" y="291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12800" cy="412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5143500"/>
            <a:ext cx="8115300" cy="4114800"/>
            <a:chOff x="0" y="0"/>
            <a:chExt cx="1257272" cy="6374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7272" cy="637490"/>
            </a:xfrm>
            <a:custGeom>
              <a:avLst/>
              <a:gdLst/>
              <a:ahLst/>
              <a:cxnLst/>
              <a:rect r="r" b="b" t="t" l="l"/>
              <a:pathLst>
                <a:path h="637490" w="1257272">
                  <a:moveTo>
                    <a:pt x="0" y="0"/>
                  </a:moveTo>
                  <a:lnTo>
                    <a:pt x="1257272" y="0"/>
                  </a:lnTo>
                  <a:lnTo>
                    <a:pt x="1257272" y="637490"/>
                  </a:lnTo>
                  <a:lnTo>
                    <a:pt x="0" y="63749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18333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028700"/>
            <a:ext cx="8115300" cy="4114800"/>
            <a:chOff x="0" y="0"/>
            <a:chExt cx="1094169" cy="5547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94169" cy="554790"/>
            </a:xfrm>
            <a:custGeom>
              <a:avLst/>
              <a:gdLst/>
              <a:ahLst/>
              <a:cxnLst/>
              <a:rect r="r" b="b" t="t" l="l"/>
              <a:pathLst>
                <a:path h="554790" w="1094169">
                  <a:moveTo>
                    <a:pt x="0" y="0"/>
                  </a:moveTo>
                  <a:lnTo>
                    <a:pt x="1094169" y="0"/>
                  </a:lnTo>
                  <a:lnTo>
                    <a:pt x="1094169" y="554790"/>
                  </a:lnTo>
                  <a:lnTo>
                    <a:pt x="0" y="554790"/>
                  </a:lnTo>
                  <a:close/>
                </a:path>
              </a:pathLst>
            </a:custGeom>
            <a:blipFill>
              <a:blip r:embed="rId3"/>
              <a:stretch>
                <a:fillRect l="0" t="-15687" r="0" b="-15687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928448" y="5792470"/>
            <a:ext cx="6315803" cy="2493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 que os dados dizem: 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Médias intermediárias (40-50). Não são nem muito rápidos, nem muito lentos. Têm uma defesa razoavelmente agressiva.</a:t>
            </a:r>
          </a:p>
          <a:p>
            <a:pPr algn="just">
              <a:lnSpc>
                <a:spcPts val="2240"/>
              </a:lnSpc>
            </a:pPr>
          </a:p>
          <a:p>
            <a:pPr algn="just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Comportamento em campo: 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Times que tentam controlar o jogo, mas sem a explosão do Cluster 2. Têm uma boa organização defensiva, mas faltam "armas letais" no ataque.</a:t>
            </a:r>
          </a:p>
          <a:p>
            <a:pPr algn="just">
              <a:lnSpc>
                <a:spcPts val="224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043748" y="1539558"/>
            <a:ext cx="6315803" cy="27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Eficiência (Saldo de Gols: +0.06): 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Positiva, mas modesta.</a:t>
            </a:r>
          </a:p>
          <a:p>
            <a:pPr algn="just">
              <a:lnSpc>
                <a:spcPts val="2240"/>
              </a:lnSpc>
            </a:pPr>
          </a:p>
          <a:p>
            <a:pPr algn="just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Por que funciona? 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É um estilo seguro. Não se expõem tanto quanto o Cluster 4, garantindo um saldo de gols levemente positivo. É o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time que não corre riscos de rebaixamento.</a:t>
            </a:r>
          </a:p>
          <a:p>
            <a:pPr algn="just">
              <a:lnSpc>
                <a:spcPts val="2240"/>
              </a:lnSpc>
            </a:pPr>
          </a:p>
          <a:p>
            <a:pPr algn="just">
              <a:lnSpc>
                <a:spcPts val="2240"/>
              </a:lnSpc>
            </a:pPr>
          </a:p>
          <a:p>
            <a:pPr algn="just">
              <a:lnSpc>
                <a:spcPts val="2240"/>
              </a:lnSpc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Exemplo de time do cluster: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FC Barcelona (Temporada 2014/2015 - Trio MSN: Messi, Suárez, Neymar)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12800" cy="412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96113" y="7361664"/>
            <a:ext cx="11529577" cy="565793"/>
            <a:chOff x="0" y="0"/>
            <a:chExt cx="577381" cy="283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7381" cy="28334"/>
            </a:xfrm>
            <a:custGeom>
              <a:avLst/>
              <a:gdLst/>
              <a:ahLst/>
              <a:cxnLst/>
              <a:rect r="r" b="b" t="t" l="l"/>
              <a:pathLst>
                <a:path h="28334" w="577381">
                  <a:moveTo>
                    <a:pt x="0" y="0"/>
                  </a:moveTo>
                  <a:lnTo>
                    <a:pt x="577381" y="0"/>
                  </a:lnTo>
                  <a:lnTo>
                    <a:pt x="577381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77381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96113" y="2359543"/>
            <a:ext cx="11529577" cy="565793"/>
            <a:chOff x="0" y="0"/>
            <a:chExt cx="577381" cy="283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7381" cy="28334"/>
            </a:xfrm>
            <a:custGeom>
              <a:avLst/>
              <a:gdLst/>
              <a:ahLst/>
              <a:cxnLst/>
              <a:rect r="r" b="b" t="t" l="l"/>
              <a:pathLst>
                <a:path h="28334" w="577381">
                  <a:moveTo>
                    <a:pt x="0" y="0"/>
                  </a:moveTo>
                  <a:lnTo>
                    <a:pt x="577381" y="0"/>
                  </a:lnTo>
                  <a:lnTo>
                    <a:pt x="577381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77381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2359543"/>
            <a:ext cx="2389833" cy="5567914"/>
            <a:chOff x="0" y="0"/>
            <a:chExt cx="119679" cy="2788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679" cy="278831"/>
            </a:xfrm>
            <a:custGeom>
              <a:avLst/>
              <a:gdLst/>
              <a:ahLst/>
              <a:cxnLst/>
              <a:rect r="r" b="b" t="t" l="l"/>
              <a:pathLst>
                <a:path h="278831" w="119679">
                  <a:moveTo>
                    <a:pt x="0" y="0"/>
                  </a:moveTo>
                  <a:lnTo>
                    <a:pt x="119679" y="0"/>
                  </a:lnTo>
                  <a:lnTo>
                    <a:pt x="119679" y="278831"/>
                  </a:lnTo>
                  <a:lnTo>
                    <a:pt x="0" y="278831"/>
                  </a:lnTo>
                  <a:close/>
                </a:path>
              </a:pathLst>
            </a:custGeom>
            <a:solidFill>
              <a:srgbClr val="23392B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9679" cy="316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18533" y="2359543"/>
            <a:ext cx="1869430" cy="565793"/>
            <a:chOff x="0" y="0"/>
            <a:chExt cx="93618" cy="283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618" cy="28334"/>
            </a:xfrm>
            <a:custGeom>
              <a:avLst/>
              <a:gdLst/>
              <a:ahLst/>
              <a:cxnLst/>
              <a:rect r="r" b="b" t="t" l="l"/>
              <a:pathLst>
                <a:path h="28334" w="93618">
                  <a:moveTo>
                    <a:pt x="0" y="0"/>
                  </a:moveTo>
                  <a:lnTo>
                    <a:pt x="93618" y="0"/>
                  </a:lnTo>
                  <a:lnTo>
                    <a:pt x="93618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3618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b="true" sz="1600">
                  <a:solidFill>
                    <a:srgbClr val="23392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SOCCER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275091" y="7361664"/>
            <a:ext cx="2594376" cy="565793"/>
            <a:chOff x="0" y="0"/>
            <a:chExt cx="129922" cy="283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9922" cy="28334"/>
            </a:xfrm>
            <a:custGeom>
              <a:avLst/>
              <a:gdLst/>
              <a:ahLst/>
              <a:cxnLst/>
              <a:rect r="r" b="b" t="t" l="l"/>
              <a:pathLst>
                <a:path h="28334" w="129922">
                  <a:moveTo>
                    <a:pt x="0" y="0"/>
                  </a:moveTo>
                  <a:lnTo>
                    <a:pt x="129922" y="0"/>
                  </a:lnTo>
                  <a:lnTo>
                    <a:pt x="129922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9922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b="true" sz="1600">
                  <a:solidFill>
                    <a:srgbClr val="23392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FOOTBALL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832206" y="4222808"/>
            <a:ext cx="10623588" cy="1694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2"/>
              </a:lnSpc>
            </a:pPr>
            <a:r>
              <a:rPr lang="en-US" b="true" sz="5776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CLUSTER 4: </a:t>
            </a:r>
            <a:r>
              <a:rPr lang="en-US" sz="57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ATAQUE DIRETO VULNERÁVEL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4869467" y="2359543"/>
            <a:ext cx="2389833" cy="5567914"/>
            <a:chOff x="0" y="0"/>
            <a:chExt cx="119679" cy="27883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9679" cy="278831"/>
            </a:xfrm>
            <a:custGeom>
              <a:avLst/>
              <a:gdLst/>
              <a:ahLst/>
              <a:cxnLst/>
              <a:rect r="r" b="b" t="t" l="l"/>
              <a:pathLst>
                <a:path h="278831" w="119679">
                  <a:moveTo>
                    <a:pt x="0" y="0"/>
                  </a:moveTo>
                  <a:lnTo>
                    <a:pt x="119679" y="0"/>
                  </a:lnTo>
                  <a:lnTo>
                    <a:pt x="119679" y="278831"/>
                  </a:lnTo>
                  <a:lnTo>
                    <a:pt x="0" y="278831"/>
                  </a:lnTo>
                  <a:close/>
                </a:path>
              </a:pathLst>
            </a:custGeom>
            <a:solidFill>
              <a:srgbClr val="23392B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19679" cy="316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58849" y="3887289"/>
            <a:ext cx="2512422" cy="251242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214850" y="3887289"/>
            <a:ext cx="2512422" cy="2512422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43745" y="3600450"/>
            <a:ext cx="2152368" cy="3086100"/>
            <a:chOff x="0" y="0"/>
            <a:chExt cx="566879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66879" cy="812800"/>
            </a:xfrm>
            <a:custGeom>
              <a:avLst/>
              <a:gdLst/>
              <a:ahLst/>
              <a:cxnLst/>
              <a:rect r="r" b="b" t="t" l="l"/>
              <a:pathLst>
                <a:path h="812800" w="566879">
                  <a:moveTo>
                    <a:pt x="0" y="0"/>
                  </a:moveTo>
                  <a:lnTo>
                    <a:pt x="566879" y="0"/>
                  </a:lnTo>
                  <a:lnTo>
                    <a:pt x="56687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3392B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56687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4887590" y="3600450"/>
            <a:ext cx="2134244" cy="3086100"/>
            <a:chOff x="0" y="0"/>
            <a:chExt cx="562105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62105" cy="812800"/>
            </a:xfrm>
            <a:custGeom>
              <a:avLst/>
              <a:gdLst/>
              <a:ahLst/>
              <a:cxnLst/>
              <a:rect r="r" b="b" t="t" l="l"/>
              <a:pathLst>
                <a:path h="812800" w="562105">
                  <a:moveTo>
                    <a:pt x="0" y="0"/>
                  </a:moveTo>
                  <a:lnTo>
                    <a:pt x="562105" y="0"/>
                  </a:lnTo>
                  <a:lnTo>
                    <a:pt x="56210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3392B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562105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879157" y="2496599"/>
            <a:ext cx="8456246" cy="291682"/>
            <a:chOff x="0" y="0"/>
            <a:chExt cx="11274994" cy="38890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91042" cy="388909"/>
            </a:xfrm>
            <a:custGeom>
              <a:avLst/>
              <a:gdLst/>
              <a:ahLst/>
              <a:cxnLst/>
              <a:rect r="r" b="b" t="t" l="l"/>
              <a:pathLst>
                <a:path h="388909" w="391042">
                  <a:moveTo>
                    <a:pt x="0" y="0"/>
                  </a:moveTo>
                  <a:lnTo>
                    <a:pt x="391042" y="0"/>
                  </a:lnTo>
                  <a:lnTo>
                    <a:pt x="391042" y="388909"/>
                  </a:lnTo>
                  <a:lnTo>
                    <a:pt x="0" y="388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0883953" y="0"/>
              <a:ext cx="391042" cy="388909"/>
            </a:xfrm>
            <a:custGeom>
              <a:avLst/>
              <a:gdLst/>
              <a:ahLst/>
              <a:cxnLst/>
              <a:rect r="r" b="b" t="t" l="l"/>
              <a:pathLst>
                <a:path h="388909" w="391042">
                  <a:moveTo>
                    <a:pt x="0" y="0"/>
                  </a:moveTo>
                  <a:lnTo>
                    <a:pt x="391041" y="0"/>
                  </a:lnTo>
                  <a:lnTo>
                    <a:pt x="391041" y="388909"/>
                  </a:lnTo>
                  <a:lnTo>
                    <a:pt x="0" y="388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5403890" y="0"/>
              <a:ext cx="391042" cy="388909"/>
            </a:xfrm>
            <a:custGeom>
              <a:avLst/>
              <a:gdLst/>
              <a:ahLst/>
              <a:cxnLst/>
              <a:rect r="r" b="b" t="t" l="l"/>
              <a:pathLst>
                <a:path h="388909" w="391042">
                  <a:moveTo>
                    <a:pt x="0" y="0"/>
                  </a:moveTo>
                  <a:lnTo>
                    <a:pt x="391042" y="0"/>
                  </a:lnTo>
                  <a:lnTo>
                    <a:pt x="391042" y="388909"/>
                  </a:lnTo>
                  <a:lnTo>
                    <a:pt x="0" y="388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40" id="40"/>
          <p:cNvSpPr/>
          <p:nvPr/>
        </p:nvSpPr>
        <p:spPr>
          <a:xfrm flipH="false" flipV="false" rot="0">
            <a:off x="3924630" y="7498720"/>
            <a:ext cx="293281" cy="291682"/>
          </a:xfrm>
          <a:custGeom>
            <a:avLst/>
            <a:gdLst/>
            <a:ahLst/>
            <a:cxnLst/>
            <a:rect r="r" b="b" t="t" l="l"/>
            <a:pathLst>
              <a:path h="291682" w="293281">
                <a:moveTo>
                  <a:pt x="0" y="0"/>
                </a:moveTo>
                <a:lnTo>
                  <a:pt x="293281" y="0"/>
                </a:lnTo>
                <a:lnTo>
                  <a:pt x="293281" y="291681"/>
                </a:lnTo>
                <a:lnTo>
                  <a:pt x="0" y="291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1530227" y="7489909"/>
            <a:ext cx="293281" cy="291682"/>
          </a:xfrm>
          <a:custGeom>
            <a:avLst/>
            <a:gdLst/>
            <a:ahLst/>
            <a:cxnLst/>
            <a:rect r="r" b="b" t="t" l="l"/>
            <a:pathLst>
              <a:path h="291682" w="293281">
                <a:moveTo>
                  <a:pt x="0" y="0"/>
                </a:moveTo>
                <a:lnTo>
                  <a:pt x="293281" y="0"/>
                </a:lnTo>
                <a:lnTo>
                  <a:pt x="293281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7727428" y="7498720"/>
            <a:ext cx="293281" cy="291682"/>
          </a:xfrm>
          <a:custGeom>
            <a:avLst/>
            <a:gdLst/>
            <a:ahLst/>
            <a:cxnLst/>
            <a:rect r="r" b="b" t="t" l="l"/>
            <a:pathLst>
              <a:path h="291682" w="293281">
                <a:moveTo>
                  <a:pt x="0" y="0"/>
                </a:moveTo>
                <a:lnTo>
                  <a:pt x="293282" y="0"/>
                </a:lnTo>
                <a:lnTo>
                  <a:pt x="293282" y="291681"/>
                </a:lnTo>
                <a:lnTo>
                  <a:pt x="0" y="291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12800" cy="412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5143500"/>
            <a:ext cx="8115300" cy="4114800"/>
            <a:chOff x="0" y="0"/>
            <a:chExt cx="1257272" cy="6374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7272" cy="637490"/>
            </a:xfrm>
            <a:custGeom>
              <a:avLst/>
              <a:gdLst/>
              <a:ahLst/>
              <a:cxnLst/>
              <a:rect r="r" b="b" t="t" l="l"/>
              <a:pathLst>
                <a:path h="637490" w="1257272">
                  <a:moveTo>
                    <a:pt x="0" y="0"/>
                  </a:moveTo>
                  <a:lnTo>
                    <a:pt x="1257272" y="0"/>
                  </a:lnTo>
                  <a:lnTo>
                    <a:pt x="1257272" y="637490"/>
                  </a:lnTo>
                  <a:lnTo>
                    <a:pt x="0" y="637490"/>
                  </a:lnTo>
                  <a:close/>
                </a:path>
              </a:pathLst>
            </a:custGeom>
            <a:blipFill>
              <a:blip r:embed="rId2"/>
              <a:stretch>
                <a:fillRect l="0" t="-7324" r="0" b="-28901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028700"/>
            <a:ext cx="8115300" cy="4114800"/>
            <a:chOff x="0" y="0"/>
            <a:chExt cx="1094169" cy="5547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94169" cy="554790"/>
            </a:xfrm>
            <a:custGeom>
              <a:avLst/>
              <a:gdLst/>
              <a:ahLst/>
              <a:cxnLst/>
              <a:rect r="r" b="b" t="t" l="l"/>
              <a:pathLst>
                <a:path h="554790" w="1094169">
                  <a:moveTo>
                    <a:pt x="0" y="0"/>
                  </a:moveTo>
                  <a:lnTo>
                    <a:pt x="1094169" y="0"/>
                  </a:lnTo>
                  <a:lnTo>
                    <a:pt x="1094169" y="554790"/>
                  </a:lnTo>
                  <a:lnTo>
                    <a:pt x="0" y="554790"/>
                  </a:lnTo>
                  <a:close/>
                </a:path>
              </a:pathLst>
            </a:custGeom>
            <a:blipFill>
              <a:blip r:embed="rId3"/>
              <a:stretch>
                <a:fillRect l="-1668" t="0" r="-1668" b="0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928448" y="5792470"/>
            <a:ext cx="6315803" cy="2493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 que os dados dizem: 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Velocidade de construção alta (54), quase igual ao melhor grupo, MAS com pressão defensiva baixa (40). É o maior grupo (440 times).</a:t>
            </a:r>
          </a:p>
          <a:p>
            <a:pPr algn="just">
              <a:lnSpc>
                <a:spcPts val="2240"/>
              </a:lnSpc>
            </a:pPr>
          </a:p>
          <a:p>
            <a:pPr algn="just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Comportamento em campo: 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Eles tentam atacar correndo muito (jogo direto), mas sem qualidade na criação. O problema fatal: quando perdem a bola no ataque, a defesa não pressiona e está desorganizada.</a:t>
            </a:r>
          </a:p>
          <a:p>
            <a:pPr algn="just">
              <a:lnSpc>
                <a:spcPts val="224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043748" y="1539558"/>
            <a:ext cx="6315803" cy="3321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Eficiência (Saldo de Gols: -0.13): 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pior de todas.</a:t>
            </a:r>
          </a:p>
          <a:p>
            <a:pPr algn="just">
              <a:lnSpc>
                <a:spcPts val="2240"/>
              </a:lnSpc>
            </a:pPr>
          </a:p>
          <a:p>
            <a:pPr algn="just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Por que é o menos eficiente? 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É o estilo "suicida". Eles tentam jogar rápido como os times grandes (Cluster 2), mas não têm a disciplina defensiva para segurar o 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contra-ataque. Correm muito, pensam pouco e cansam rápido, sofrendo muitos gols.</a:t>
            </a:r>
          </a:p>
          <a:p>
            <a:pPr algn="just">
              <a:lnSpc>
                <a:spcPts val="2240"/>
              </a:lnSpc>
            </a:pPr>
          </a:p>
          <a:p>
            <a:pPr algn="just">
              <a:lnSpc>
                <a:spcPts val="2240"/>
              </a:lnSpc>
            </a:pPr>
          </a:p>
          <a:p>
            <a:pPr algn="just">
              <a:lnSpc>
                <a:spcPts val="2240"/>
              </a:lnSpc>
            </a:pPr>
          </a:p>
          <a:p>
            <a:pPr algn="just">
              <a:lnSpc>
                <a:spcPts val="2240"/>
              </a:lnSpc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Exemplo de time do cluster: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Paris Saint-Germain (Temporada 2013/2014 - Ibrahimović/Cavani)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12800" cy="412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143500"/>
            <a:ext cx="16230600" cy="4114800"/>
            <a:chOff x="0" y="0"/>
            <a:chExt cx="812800" cy="2060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06062"/>
            </a:xfrm>
            <a:custGeom>
              <a:avLst/>
              <a:gdLst/>
              <a:ahLst/>
              <a:cxnLst/>
              <a:rect r="r" b="b" t="t" l="l"/>
              <a:pathLst>
                <a:path h="20606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6062"/>
                  </a:lnTo>
                  <a:lnTo>
                    <a:pt x="0" y="2060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244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3893" y="6188621"/>
            <a:ext cx="5740091" cy="628303"/>
            <a:chOff x="0" y="0"/>
            <a:chExt cx="287454" cy="314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7454" cy="31464"/>
            </a:xfrm>
            <a:custGeom>
              <a:avLst/>
              <a:gdLst/>
              <a:ahLst/>
              <a:cxnLst/>
              <a:rect r="r" b="b" t="t" l="l"/>
              <a:pathLst>
                <a:path h="31464" w="287454">
                  <a:moveTo>
                    <a:pt x="0" y="0"/>
                  </a:moveTo>
                  <a:lnTo>
                    <a:pt x="287454" y="0"/>
                  </a:lnTo>
                  <a:lnTo>
                    <a:pt x="287454" y="31464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87454" cy="7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23392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(RESULTADOS E CONCLUSÕES)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598700" y="5143500"/>
            <a:ext cx="7660600" cy="4114800"/>
            <a:chOff x="0" y="0"/>
            <a:chExt cx="1186827" cy="6374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86827" cy="637490"/>
            </a:xfrm>
            <a:custGeom>
              <a:avLst/>
              <a:gdLst/>
              <a:ahLst/>
              <a:cxnLst/>
              <a:rect r="r" b="b" t="t" l="l"/>
              <a:pathLst>
                <a:path h="637490" w="1186827">
                  <a:moveTo>
                    <a:pt x="0" y="0"/>
                  </a:moveTo>
                  <a:lnTo>
                    <a:pt x="1186827" y="0"/>
                  </a:lnTo>
                  <a:lnTo>
                    <a:pt x="1186827" y="637490"/>
                  </a:lnTo>
                  <a:lnTo>
                    <a:pt x="0" y="637490"/>
                  </a:lnTo>
                  <a:close/>
                </a:path>
              </a:pathLst>
            </a:custGeom>
            <a:blipFill>
              <a:blip r:embed="rId2"/>
              <a:stretch>
                <a:fillRect l="0" t="-12018" r="0" b="-12018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2929439" y="1626234"/>
            <a:ext cx="12429123" cy="3183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0"/>
              </a:lnSpc>
            </a:pPr>
            <a:r>
              <a:rPr lang="en-US" b="true" sz="8000" spc="-2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CLASSIFICAÇÃO: PREVENDO O ESTILO DO TIME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43893" y="7101294"/>
            <a:ext cx="6918127" cy="111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Nesta etapa, o objetivo foi treinar uma IA para identificar automaticamente a qual cluster (estilo tático) um time pertence, apenas olhando para seus números, sem a necessidade de rodar o K-Medoids novamente.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12800" cy="412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143500"/>
            <a:ext cx="16230600" cy="4114800"/>
            <a:chOff x="0" y="0"/>
            <a:chExt cx="812800" cy="2060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06062"/>
            </a:xfrm>
            <a:custGeom>
              <a:avLst/>
              <a:gdLst/>
              <a:ahLst/>
              <a:cxnLst/>
              <a:rect r="r" b="b" t="t" l="l"/>
              <a:pathLst>
                <a:path h="20606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6062"/>
                  </a:lnTo>
                  <a:lnTo>
                    <a:pt x="0" y="2060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244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97336" y="1028700"/>
            <a:ext cx="6461964" cy="4137454"/>
            <a:chOff x="0" y="0"/>
            <a:chExt cx="323604" cy="2071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3604" cy="207196"/>
            </a:xfrm>
            <a:custGeom>
              <a:avLst/>
              <a:gdLst/>
              <a:ahLst/>
              <a:cxnLst/>
              <a:rect r="r" b="b" t="t" l="l"/>
              <a:pathLst>
                <a:path h="207196" w="323604">
                  <a:moveTo>
                    <a:pt x="0" y="0"/>
                  </a:moveTo>
                  <a:lnTo>
                    <a:pt x="323604" y="0"/>
                  </a:lnTo>
                  <a:lnTo>
                    <a:pt x="323604" y="207196"/>
                  </a:lnTo>
                  <a:lnTo>
                    <a:pt x="0" y="2071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3604" cy="245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557282" y="5294343"/>
            <a:ext cx="5265730" cy="3813115"/>
          </a:xfrm>
          <a:custGeom>
            <a:avLst/>
            <a:gdLst/>
            <a:ahLst/>
            <a:cxnLst/>
            <a:rect r="r" b="b" t="t" l="l"/>
            <a:pathLst>
              <a:path h="3813115" w="5265730">
                <a:moveTo>
                  <a:pt x="0" y="0"/>
                </a:moveTo>
                <a:lnTo>
                  <a:pt x="5265730" y="0"/>
                </a:lnTo>
                <a:lnTo>
                  <a:pt x="5265730" y="3813114"/>
                </a:lnTo>
                <a:lnTo>
                  <a:pt x="0" y="3813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449501" y="1195995"/>
            <a:ext cx="5157634" cy="3802864"/>
          </a:xfrm>
          <a:custGeom>
            <a:avLst/>
            <a:gdLst/>
            <a:ahLst/>
            <a:cxnLst/>
            <a:rect r="r" b="b" t="t" l="l"/>
            <a:pathLst>
              <a:path h="3802864" w="5157634">
                <a:moveTo>
                  <a:pt x="0" y="0"/>
                </a:moveTo>
                <a:lnTo>
                  <a:pt x="5157634" y="0"/>
                </a:lnTo>
                <a:lnTo>
                  <a:pt x="5157634" y="3802864"/>
                </a:lnTo>
                <a:lnTo>
                  <a:pt x="0" y="3802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01758" y="1732812"/>
            <a:ext cx="8448944" cy="2662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Os Melhores Modelos:</a:t>
            </a:r>
          </a:p>
          <a:p>
            <a:pPr algn="just">
              <a:lnSpc>
                <a:spcPts val="2240"/>
              </a:lnSpc>
            </a:pPr>
          </a:p>
          <a:p>
            <a:pPr algn="just" marL="345441" indent="-172721" lvl="1">
              <a:lnSpc>
                <a:spcPts val="2240"/>
              </a:lnSpc>
              <a:buAutoNum type="arabicPeriod" startAt="1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SVM (Support Vector Machine):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Foi o campeão absoluto com 95.6% de acurácia.</a:t>
            </a:r>
          </a:p>
          <a:p>
            <a:pPr algn="just" marL="690882" indent="-230294" lvl="2">
              <a:lnSpc>
                <a:spcPts val="2240"/>
              </a:lnSpc>
              <a:buFont typeface="Arial"/>
              <a:buChar char="⚬"/>
            </a:pP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que isso significa? O SVM é excelente em traçar fronteiras claras. Isso prova que os 4 estilos táticos descobertos são matematicamente muito distintos. Não há muita "zona cinzenta" entre um time de ataque rápido e um time de posse de bola.</a:t>
            </a:r>
          </a:p>
          <a:p>
            <a:pPr algn="just">
              <a:lnSpc>
                <a:spcPts val="224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376759" y="6206808"/>
            <a:ext cx="7147749" cy="194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2. Naive Bayes e Random Forest: 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Ambos ficaram acima de 91%, confirmando a robustez dos dados.</a:t>
            </a:r>
          </a:p>
          <a:p>
            <a:pPr algn="just">
              <a:lnSpc>
                <a:spcPts val="2240"/>
              </a:lnSpc>
            </a:pPr>
          </a:p>
          <a:p>
            <a:pPr algn="just">
              <a:lnSpc>
                <a:spcPts val="2240"/>
              </a:lnSpc>
            </a:pPr>
            <a:r>
              <a:rPr lang="en-US" sz="1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3. Decision Tree: 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Teve o pior desempenho (81%), sugerindo que as decisões táticas não são lineares simples (ex: "se chuta muito, então é ataque"), mas sim combinações complexas de fatores.</a:t>
            </a:r>
          </a:p>
          <a:p>
            <a:pPr algn="just">
              <a:lnSpc>
                <a:spcPts val="22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12800" cy="412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92353" y="4202658"/>
            <a:ext cx="5143750" cy="628303"/>
            <a:chOff x="0" y="0"/>
            <a:chExt cx="257590" cy="314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7590" cy="31464"/>
            </a:xfrm>
            <a:custGeom>
              <a:avLst/>
              <a:gdLst/>
              <a:ahLst/>
              <a:cxnLst/>
              <a:rect r="r" b="b" t="t" l="l"/>
              <a:pathLst>
                <a:path h="31464" w="257590">
                  <a:moveTo>
                    <a:pt x="0" y="0"/>
                  </a:moveTo>
                  <a:lnTo>
                    <a:pt x="257590" y="0"/>
                  </a:lnTo>
                  <a:lnTo>
                    <a:pt x="257590" y="31464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7590" cy="69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b="true" sz="1700">
                  <a:solidFill>
                    <a:srgbClr val="23392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O PROBLEMA DA MEMÓRIA/SUBJETIVIDADE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96780" y="1028700"/>
            <a:ext cx="7062520" cy="8229600"/>
            <a:chOff x="0" y="0"/>
            <a:chExt cx="1094169" cy="12749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4169" cy="1274980"/>
            </a:xfrm>
            <a:custGeom>
              <a:avLst/>
              <a:gdLst/>
              <a:ahLst/>
              <a:cxnLst/>
              <a:rect r="r" b="b" t="t" l="l"/>
              <a:pathLst>
                <a:path h="1274980" w="1094169">
                  <a:moveTo>
                    <a:pt x="0" y="0"/>
                  </a:moveTo>
                  <a:lnTo>
                    <a:pt x="1094169" y="0"/>
                  </a:lnTo>
                  <a:lnTo>
                    <a:pt x="1094169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43219" t="0" r="-43219" b="0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2392353" y="2403384"/>
            <a:ext cx="6290843" cy="103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b="true" sz="8000" spc="-2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PROBLEMA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92353" y="5095875"/>
            <a:ext cx="6584925" cy="2493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UNIVERSIDADE DO FUTEBOL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A análise puramente observacional no futebol é limitada e subjetiva. Estudos clássicos indicam que treinadores e analistas conseguem reter na memória menos de 45% dos eventos críticos que ocorrem durante uma partida, gerando diagnósticos imprecisos.</a:t>
            </a:r>
          </a:p>
          <a:p>
            <a:pPr algn="just">
              <a:lnSpc>
                <a:spcPts val="2240"/>
              </a:lnSpc>
            </a:pPr>
          </a:p>
          <a:p>
            <a:pPr algn="just" marL="345441" indent="-172721" lvl="1">
              <a:lnSpc>
                <a:spcPts val="22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Artigo de referência: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3" tooltip="https://www.google.com/search?q=https://universidadedofutebol.com.br/analise-de-desempenho-no-futebol/"/>
              </a:rPr>
              <a:t>A importância da Análise de Desempenho - Universidade do Futebol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(Como a memória trai a avaliação).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12800" cy="412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143500"/>
            <a:ext cx="16230600" cy="4114800"/>
            <a:chOff x="0" y="0"/>
            <a:chExt cx="812800" cy="2060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06062"/>
            </a:xfrm>
            <a:custGeom>
              <a:avLst/>
              <a:gdLst/>
              <a:ahLst/>
              <a:cxnLst/>
              <a:rect r="r" b="b" t="t" l="l"/>
              <a:pathLst>
                <a:path h="20606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6062"/>
                  </a:lnTo>
                  <a:lnTo>
                    <a:pt x="0" y="2060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244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382379" y="2086712"/>
            <a:ext cx="7299791" cy="6113575"/>
          </a:xfrm>
          <a:custGeom>
            <a:avLst/>
            <a:gdLst/>
            <a:ahLst/>
            <a:cxnLst/>
            <a:rect r="r" b="b" t="t" l="l"/>
            <a:pathLst>
              <a:path h="6113575" w="7299791">
                <a:moveTo>
                  <a:pt x="0" y="0"/>
                </a:moveTo>
                <a:lnTo>
                  <a:pt x="7299791" y="0"/>
                </a:lnTo>
                <a:lnTo>
                  <a:pt x="7299791" y="6113576"/>
                </a:lnTo>
                <a:lnTo>
                  <a:pt x="0" y="6113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2902" y="2232092"/>
            <a:ext cx="7400107" cy="1889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b="true" sz="8000" spc="-2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MATRIZ DE CONFUSÃO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3893" y="6344920"/>
            <a:ext cx="6918127" cy="166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modelo quase nunca confunde o </a:t>
            </a: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Cluster 1 (Retranca)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com o </a:t>
            </a: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Cluster 2 (Alta Intensidade)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Eles são opostos táticos perfeitos.</a:t>
            </a:r>
          </a:p>
          <a:p>
            <a:pPr algn="just">
              <a:lnSpc>
                <a:spcPts val="2240"/>
              </a:lnSpc>
            </a:pPr>
          </a:p>
          <a:p>
            <a:pPr algn="just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maior (pequena) confusão acontece entre o Cluster 3 e 4, que são estilos intermediários.</a:t>
            </a:r>
          </a:p>
          <a:p>
            <a:pPr algn="just">
              <a:lnSpc>
                <a:spcPts val="2240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12800" cy="412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143500"/>
            <a:ext cx="16230600" cy="4114800"/>
            <a:chOff x="0" y="0"/>
            <a:chExt cx="812800" cy="2060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06062"/>
            </a:xfrm>
            <a:custGeom>
              <a:avLst/>
              <a:gdLst/>
              <a:ahLst/>
              <a:cxnLst/>
              <a:rect r="r" b="b" t="t" l="l"/>
              <a:pathLst>
                <a:path h="20606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6062"/>
                  </a:lnTo>
                  <a:lnTo>
                    <a:pt x="0" y="2060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244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3893" y="6188621"/>
            <a:ext cx="5740091" cy="628303"/>
            <a:chOff x="0" y="0"/>
            <a:chExt cx="287454" cy="314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7454" cy="31464"/>
            </a:xfrm>
            <a:custGeom>
              <a:avLst/>
              <a:gdLst/>
              <a:ahLst/>
              <a:cxnLst/>
              <a:rect r="r" b="b" t="t" l="l"/>
              <a:pathLst>
                <a:path h="31464" w="287454">
                  <a:moveTo>
                    <a:pt x="0" y="0"/>
                  </a:moveTo>
                  <a:lnTo>
                    <a:pt x="287454" y="0"/>
                  </a:lnTo>
                  <a:lnTo>
                    <a:pt x="287454" y="31464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87454" cy="7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23392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(RESULTADOS E CONCLUSÕES)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915969" y="5914558"/>
            <a:ext cx="8856405" cy="2468723"/>
          </a:xfrm>
          <a:custGeom>
            <a:avLst/>
            <a:gdLst/>
            <a:ahLst/>
            <a:cxnLst/>
            <a:rect r="r" b="b" t="t" l="l"/>
            <a:pathLst>
              <a:path h="2468723" w="8856405">
                <a:moveTo>
                  <a:pt x="0" y="0"/>
                </a:moveTo>
                <a:lnTo>
                  <a:pt x="8856405" y="0"/>
                </a:lnTo>
                <a:lnTo>
                  <a:pt x="8856405" y="2468723"/>
                </a:lnTo>
                <a:lnTo>
                  <a:pt x="0" y="2468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929439" y="1626234"/>
            <a:ext cx="12429123" cy="2164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0"/>
              </a:lnSpc>
            </a:pPr>
            <a:r>
              <a:rPr lang="en-US" b="true" sz="8000" spc="-2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REGRAS DE ASSOCIAÇÃO: AS REGRAS DO SUCESSO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3893" y="7101294"/>
            <a:ext cx="5740091" cy="83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algoritmo Apriori encontrou padrões ocultos que ligam atributos táticos diretamente ao desempenho (vitórias/saldo de gols).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12800" cy="412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143500"/>
            <a:ext cx="16230600" cy="4114800"/>
            <a:chOff x="0" y="0"/>
            <a:chExt cx="812800" cy="2060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06062"/>
            </a:xfrm>
            <a:custGeom>
              <a:avLst/>
              <a:gdLst/>
              <a:ahLst/>
              <a:cxnLst/>
              <a:rect r="r" b="b" t="t" l="l"/>
              <a:pathLst>
                <a:path h="20606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6062"/>
                  </a:lnTo>
                  <a:lnTo>
                    <a:pt x="0" y="2060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244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98700" y="1028700"/>
            <a:ext cx="7660600" cy="8229600"/>
            <a:chOff x="0" y="0"/>
            <a:chExt cx="1186827" cy="12749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6827" cy="1274980"/>
            </a:xfrm>
            <a:custGeom>
              <a:avLst/>
              <a:gdLst/>
              <a:ahLst/>
              <a:cxnLst/>
              <a:rect r="r" b="b" t="t" l="l"/>
              <a:pathLst>
                <a:path h="1274980" w="1186827">
                  <a:moveTo>
                    <a:pt x="0" y="0"/>
                  </a:moveTo>
                  <a:lnTo>
                    <a:pt x="1186827" y="0"/>
                  </a:lnTo>
                  <a:lnTo>
                    <a:pt x="1186827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1235" t="0" r="-42001" b="0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502902" y="2175283"/>
            <a:ext cx="7400107" cy="1788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5"/>
              </a:lnSpc>
            </a:pPr>
            <a:r>
              <a:rPr lang="en-US" b="true" sz="6500" spc="-23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REGRA DE OURO 1: </a:t>
            </a:r>
            <a:r>
              <a:rPr lang="en-US" sz="6500" spc="-2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VELOCIDADE É REI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3893" y="5930583"/>
            <a:ext cx="6918127" cy="2493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Regra: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buildUpPlaySpeed_Alto → Desempenho_Bom/Medio</a:t>
            </a:r>
          </a:p>
          <a:p>
            <a:pPr algn="just">
              <a:lnSpc>
                <a:spcPts val="2240"/>
              </a:lnSpc>
            </a:pPr>
          </a:p>
          <a:p>
            <a:pPr algn="just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Lift (Força da regra):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1.08</a:t>
            </a:r>
          </a:p>
          <a:p>
            <a:pPr algn="just">
              <a:lnSpc>
                <a:spcPts val="2240"/>
              </a:lnSpc>
            </a:pPr>
          </a:p>
          <a:p>
            <a:pPr algn="just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Interpretação: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Times que constroem jogadas em alta velocidade têm 8% mais chances de ter um desempenho superior à média. No futebol moderno, a transição rápida é a arma mais eficiente contra defesas organizadas.</a:t>
            </a:r>
          </a:p>
          <a:p>
            <a:pPr algn="just">
              <a:lnSpc>
                <a:spcPts val="2240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12800" cy="412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143500"/>
            <a:ext cx="16230600" cy="4114800"/>
            <a:chOff x="0" y="0"/>
            <a:chExt cx="812800" cy="2060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06062"/>
            </a:xfrm>
            <a:custGeom>
              <a:avLst/>
              <a:gdLst/>
              <a:ahLst/>
              <a:cxnLst/>
              <a:rect r="r" b="b" t="t" l="l"/>
              <a:pathLst>
                <a:path h="20606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6062"/>
                  </a:lnTo>
                  <a:lnTo>
                    <a:pt x="0" y="2060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244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98700" y="1028700"/>
            <a:ext cx="7660600" cy="8229600"/>
            <a:chOff x="0" y="0"/>
            <a:chExt cx="1186827" cy="12749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6827" cy="1274980"/>
            </a:xfrm>
            <a:custGeom>
              <a:avLst/>
              <a:gdLst/>
              <a:ahLst/>
              <a:cxnLst/>
              <a:rect r="r" b="b" t="t" l="l"/>
              <a:pathLst>
                <a:path h="1274980" w="1186827">
                  <a:moveTo>
                    <a:pt x="0" y="0"/>
                  </a:moveTo>
                  <a:lnTo>
                    <a:pt x="1186827" y="0"/>
                  </a:lnTo>
                  <a:lnTo>
                    <a:pt x="1186827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27706" t="0" r="-63276" b="0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502902" y="2175283"/>
            <a:ext cx="7400107" cy="2635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5"/>
              </a:lnSpc>
            </a:pPr>
            <a:r>
              <a:rPr lang="en-US" b="true" sz="6500" spc="-23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REGRA DE OURO 2: </a:t>
            </a:r>
            <a:r>
              <a:rPr lang="en-US" sz="6500" spc="-2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PERIGO DA PASSIVIDADE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3893" y="5930583"/>
            <a:ext cx="6918127" cy="221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Regra: 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defencePressure_Baixo + chanceCreationCrossing_Baixo → Desempenho_Medio/Ru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</a:t>
            </a:r>
          </a:p>
          <a:p>
            <a:pPr algn="l">
              <a:lnSpc>
                <a:spcPts val="2240"/>
              </a:lnSpc>
            </a:pPr>
          </a:p>
          <a:p>
            <a:pPr algn="l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Interpretação: 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 um time não pressiona na defesa (marca frouxo) e também não cruza bolas na área (ataque estático), a chance de ter um desempenho medíocre é altíssima. Isso valida a ideia de que "futebol é intensidade".</a:t>
            </a:r>
          </a:p>
          <a:p>
            <a:pPr algn="l">
              <a:lnSpc>
                <a:spcPts val="2240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12800" cy="412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143500"/>
            <a:ext cx="16230600" cy="4114800"/>
            <a:chOff x="0" y="0"/>
            <a:chExt cx="812800" cy="2060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06062"/>
            </a:xfrm>
            <a:custGeom>
              <a:avLst/>
              <a:gdLst/>
              <a:ahLst/>
              <a:cxnLst/>
              <a:rect r="r" b="b" t="t" l="l"/>
              <a:pathLst>
                <a:path h="20606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6062"/>
                  </a:lnTo>
                  <a:lnTo>
                    <a:pt x="0" y="2060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244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98700" y="1028700"/>
            <a:ext cx="7660600" cy="8229600"/>
            <a:chOff x="0" y="0"/>
            <a:chExt cx="1186827" cy="12749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6827" cy="1274980"/>
            </a:xfrm>
            <a:custGeom>
              <a:avLst/>
              <a:gdLst/>
              <a:ahLst/>
              <a:cxnLst/>
              <a:rect r="r" b="b" t="t" l="l"/>
              <a:pathLst>
                <a:path h="1274980" w="1186827">
                  <a:moveTo>
                    <a:pt x="0" y="0"/>
                  </a:moveTo>
                  <a:lnTo>
                    <a:pt x="1186827" y="0"/>
                  </a:lnTo>
                  <a:lnTo>
                    <a:pt x="1186827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30621" t="0" r="-30621" b="0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502902" y="2175283"/>
            <a:ext cx="7400107" cy="2635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5"/>
              </a:lnSpc>
            </a:pPr>
            <a:r>
              <a:rPr lang="en-US" b="true" sz="6500" spc="-23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REGRA DE OURO 3: </a:t>
            </a:r>
            <a:r>
              <a:rPr lang="en-US" sz="6500" spc="-23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EQUILÍBRIO DA POSSE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3893" y="5930583"/>
            <a:ext cx="6918127" cy="304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Regra: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buildUpPlayPassing_Alto (Muitos passes) → Desempenho_Medio</a:t>
            </a:r>
          </a:p>
          <a:p>
            <a:pPr algn="l">
              <a:lnSpc>
                <a:spcPts val="2240"/>
              </a:lnSpc>
            </a:pPr>
          </a:p>
          <a:p>
            <a:pPr algn="l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Lift: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1.04</a:t>
            </a:r>
          </a:p>
          <a:p>
            <a:pPr algn="l">
              <a:lnSpc>
                <a:spcPts val="2240"/>
              </a:lnSpc>
            </a:pPr>
          </a:p>
          <a:p>
            <a:pPr algn="l" marL="345441" indent="-172721" lvl="1">
              <a:lnSpc>
                <a:spcPts val="2240"/>
              </a:lnSpc>
              <a:buFont typeface="Arial"/>
              <a:buChar char="•"/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Interpretação: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Ter muito passe sozinho não garante vitória. Times que tocam muito a bola (Tiki-taka) sem a agressividade do chute tendem a ficar no "Desempenho Médio". Para ser "Bom", o passe precisa vir acompanhado de</a:t>
            </a: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Criação de Chances (Shooting)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2240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02948"/>
            <a:ext cx="16230600" cy="4955352"/>
            <a:chOff x="0" y="0"/>
            <a:chExt cx="812800" cy="24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48155"/>
            </a:xfrm>
            <a:custGeom>
              <a:avLst/>
              <a:gdLst/>
              <a:ahLst/>
              <a:cxnLst/>
              <a:rect r="r" b="b" t="t" l="l"/>
              <a:pathLst>
                <a:path h="24815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48155"/>
                  </a:lnTo>
                  <a:lnTo>
                    <a:pt x="0" y="2481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28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45002"/>
            <a:ext cx="16230600" cy="8229600"/>
            <a:chOff x="0" y="0"/>
            <a:chExt cx="812800" cy="4121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74003" y="4305647"/>
            <a:ext cx="6462460" cy="628303"/>
            <a:chOff x="0" y="0"/>
            <a:chExt cx="323629" cy="314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3629" cy="31464"/>
            </a:xfrm>
            <a:custGeom>
              <a:avLst/>
              <a:gdLst/>
              <a:ahLst/>
              <a:cxnLst/>
              <a:rect r="r" b="b" t="t" l="l"/>
              <a:pathLst>
                <a:path h="31464" w="323629">
                  <a:moveTo>
                    <a:pt x="0" y="0"/>
                  </a:moveTo>
                  <a:lnTo>
                    <a:pt x="323629" y="0"/>
                  </a:lnTo>
                  <a:lnTo>
                    <a:pt x="323629" y="31464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23629" cy="7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23392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RESPOSTA TÁTICA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740692" y="2338726"/>
            <a:ext cx="13244686" cy="103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b="true" sz="8000" spc="-2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74003" y="5193219"/>
            <a:ext cx="6462460" cy="2160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12"/>
              </a:lnSpc>
            </a:pPr>
            <a:r>
              <a:rPr lang="en-US" b="true" sz="1600" spc="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Intensidade Vence: </a:t>
            </a:r>
            <a:r>
              <a:rPr lang="en-US" sz="1600" spc="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clusterização (K-Medoids) provou matematicamente que o </a:t>
            </a:r>
            <a:r>
              <a:rPr lang="en-US" b="true" sz="1600" spc="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Cluster 2 (Alta Intensidade e Pressão)</a:t>
            </a:r>
            <a:r>
              <a:rPr lang="en-US" sz="1600" spc="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é o modelo mais eficiente do futebol europeu (Saldo: +0.18). Em contraste, estilos passivos ou de ataque desorganizado (Cluster 4) apresentaram correlação direta com desempenho negativo.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02948"/>
            <a:ext cx="16230600" cy="4955352"/>
            <a:chOff x="0" y="0"/>
            <a:chExt cx="812800" cy="24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48155"/>
            </a:xfrm>
            <a:custGeom>
              <a:avLst/>
              <a:gdLst/>
              <a:ahLst/>
              <a:cxnLst/>
              <a:rect r="r" b="b" t="t" l="l"/>
              <a:pathLst>
                <a:path h="24815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48155"/>
                  </a:lnTo>
                  <a:lnTo>
                    <a:pt x="0" y="2481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28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45002"/>
            <a:ext cx="16230600" cy="8229600"/>
            <a:chOff x="0" y="0"/>
            <a:chExt cx="812800" cy="4121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74003" y="4305647"/>
            <a:ext cx="6462460" cy="628303"/>
            <a:chOff x="0" y="0"/>
            <a:chExt cx="323629" cy="314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3629" cy="31464"/>
            </a:xfrm>
            <a:custGeom>
              <a:avLst/>
              <a:gdLst/>
              <a:ahLst/>
              <a:cxnLst/>
              <a:rect r="r" b="b" t="t" l="l"/>
              <a:pathLst>
                <a:path h="31464" w="323629">
                  <a:moveTo>
                    <a:pt x="0" y="0"/>
                  </a:moveTo>
                  <a:lnTo>
                    <a:pt x="323629" y="0"/>
                  </a:lnTo>
                  <a:lnTo>
                    <a:pt x="323629" y="31464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23629" cy="7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23392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QUEBRA DE PARADIGMAS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740692" y="2338726"/>
            <a:ext cx="13244686" cy="103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b="true" sz="8000" spc="-2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74003" y="5193219"/>
            <a:ext cx="6462460" cy="2160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12"/>
              </a:lnSpc>
            </a:pPr>
            <a:r>
              <a:rPr lang="en-US" b="true" sz="1600" spc="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Velocidade &gt; Posse: </a:t>
            </a:r>
            <a:r>
              <a:rPr lang="en-US" sz="1600" spc="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Através do algoritmo Apriori, descobrimos que a </a:t>
            </a:r>
            <a:r>
              <a:rPr lang="en-US" b="true" sz="1600" spc="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Velocidade de Construção</a:t>
            </a:r>
            <a:r>
              <a:rPr lang="en-US" sz="1600" spc="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é um indicador de sucesso mais forte do que a simples troca de passes. O mito de que "ter a bola garante a vitória" foi refutado pelas regras de associação; a transição rápida é a verdadeira chave.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02948"/>
            <a:ext cx="16230600" cy="4955352"/>
            <a:chOff x="0" y="0"/>
            <a:chExt cx="812800" cy="24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48155"/>
            </a:xfrm>
            <a:custGeom>
              <a:avLst/>
              <a:gdLst/>
              <a:ahLst/>
              <a:cxnLst/>
              <a:rect r="r" b="b" t="t" l="l"/>
              <a:pathLst>
                <a:path h="24815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48155"/>
                  </a:lnTo>
                  <a:lnTo>
                    <a:pt x="0" y="2481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28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45002"/>
            <a:ext cx="16230600" cy="8229600"/>
            <a:chOff x="0" y="0"/>
            <a:chExt cx="812800" cy="4121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74003" y="4305647"/>
            <a:ext cx="6462460" cy="628303"/>
            <a:chOff x="0" y="0"/>
            <a:chExt cx="323629" cy="314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3629" cy="31464"/>
            </a:xfrm>
            <a:custGeom>
              <a:avLst/>
              <a:gdLst/>
              <a:ahLst/>
              <a:cxnLst/>
              <a:rect r="r" b="b" t="t" l="l"/>
              <a:pathLst>
                <a:path h="31464" w="323629">
                  <a:moveTo>
                    <a:pt x="0" y="0"/>
                  </a:moveTo>
                  <a:lnTo>
                    <a:pt x="323629" y="0"/>
                  </a:lnTo>
                  <a:lnTo>
                    <a:pt x="323629" y="31464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23629" cy="7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23392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 SOLUÇÃO TECNOLÓGICA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740692" y="2338726"/>
            <a:ext cx="13244686" cy="103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b="true" sz="8000" spc="-2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74003" y="5193219"/>
            <a:ext cx="6462460" cy="2160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12"/>
              </a:lnSpc>
            </a:pPr>
            <a:r>
              <a:rPr lang="en-US" b="true" sz="1600" spc="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Ferramenta de Diagnóstico: </a:t>
            </a:r>
            <a:r>
              <a:rPr lang="en-US" sz="1600" spc="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Desenvolvemos um classificador (SVM) com </a:t>
            </a:r>
            <a:r>
              <a:rPr lang="en-US" b="true" sz="1600" spc="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95.6% de acurácia</a:t>
            </a:r>
            <a:r>
              <a:rPr lang="en-US" sz="1600" spc="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Isso significa que o projeto entregou uma ferramenta capaz de automatizar a análise de adversários, eliminando a subjetividade humana e o viés cognitivo citados no início da apresentação.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02948"/>
            <a:ext cx="16230600" cy="4955352"/>
            <a:chOff x="0" y="0"/>
            <a:chExt cx="812800" cy="24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48155"/>
            </a:xfrm>
            <a:custGeom>
              <a:avLst/>
              <a:gdLst/>
              <a:ahLst/>
              <a:cxnLst/>
              <a:rect r="r" b="b" t="t" l="l"/>
              <a:pathLst>
                <a:path h="24815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48155"/>
                  </a:lnTo>
                  <a:lnTo>
                    <a:pt x="0" y="2481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28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45002"/>
            <a:ext cx="16230600" cy="8229600"/>
            <a:chOff x="0" y="0"/>
            <a:chExt cx="812800" cy="4121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74003" y="4305647"/>
            <a:ext cx="6462460" cy="628303"/>
            <a:chOff x="0" y="0"/>
            <a:chExt cx="323629" cy="314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3629" cy="31464"/>
            </a:xfrm>
            <a:custGeom>
              <a:avLst/>
              <a:gdLst/>
              <a:ahLst/>
              <a:cxnLst/>
              <a:rect r="r" b="b" t="t" l="l"/>
              <a:pathLst>
                <a:path h="31464" w="323629">
                  <a:moveTo>
                    <a:pt x="0" y="0"/>
                  </a:moveTo>
                  <a:lnTo>
                    <a:pt x="323629" y="0"/>
                  </a:lnTo>
                  <a:lnTo>
                    <a:pt x="323629" y="31464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23629" cy="7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23392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DESTAQUE FINAL 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740692" y="2338726"/>
            <a:ext cx="13244686" cy="103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b="true" sz="8000" spc="-2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74003" y="5172465"/>
            <a:ext cx="6462460" cy="143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12"/>
              </a:lnSpc>
            </a:pPr>
            <a:r>
              <a:rPr lang="en-US" b="true" sz="1600" spc="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Impacto: </a:t>
            </a:r>
            <a:r>
              <a:rPr lang="en-US" sz="1600" spc="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projeto demonstra que a Mineração de Dados transforma números brutos em </a:t>
            </a:r>
            <a:r>
              <a:rPr lang="en-US" b="true" sz="1600" spc="8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inteligência competitiva</a:t>
            </a:r>
            <a:r>
              <a:rPr lang="en-US" sz="1600" spc="8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permitindo que clubes tomem decisões estratégicas baseadas em evidências, e não apenas na intuição.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02948"/>
            <a:ext cx="16230600" cy="4955352"/>
            <a:chOff x="0" y="0"/>
            <a:chExt cx="812800" cy="24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48155"/>
            </a:xfrm>
            <a:custGeom>
              <a:avLst/>
              <a:gdLst/>
              <a:ahLst/>
              <a:cxnLst/>
              <a:rect r="r" b="b" t="t" l="l"/>
              <a:pathLst>
                <a:path h="24815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48155"/>
                  </a:lnTo>
                  <a:lnTo>
                    <a:pt x="0" y="2481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28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45002"/>
            <a:ext cx="16230600" cy="8229600"/>
            <a:chOff x="0" y="0"/>
            <a:chExt cx="812800" cy="4121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40692" y="2338726"/>
            <a:ext cx="13244686" cy="103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b="true" sz="8000" spc="-2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REFERÊNCIAS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48948" y="4525049"/>
            <a:ext cx="14790104" cy="135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3639"/>
              </a:lnSpc>
              <a:buFont typeface="Arial"/>
              <a:buChar char="•"/>
            </a:pPr>
            <a:r>
              <a:rPr lang="en-US" sz="1999" spc="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UNIVERSIDADE DO FUTEBOL. </a:t>
            </a:r>
            <a:r>
              <a:rPr lang="en-US" b="true" sz="1999" spc="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análise de desempenho no futebol – parte I: dados gerais</a:t>
            </a:r>
            <a:r>
              <a:rPr lang="en-US" sz="1999" spc="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2012. Disponível em: &lt;https://universidadedofutebol.com.br/2012/05/13/a-analise-de-desempenho-no-futebol-parte-i-dados-gerais/&gt;. Acesso em: 28 nov. 2025.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8948" y="6030689"/>
            <a:ext cx="14790104" cy="135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3639"/>
              </a:lnSpc>
              <a:buFont typeface="Arial"/>
              <a:buChar char="•"/>
            </a:pPr>
            <a:r>
              <a:rPr lang="en-US" sz="1999" spc="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UNIVERSIDADE DO FUTEBOL. </a:t>
            </a:r>
            <a:r>
              <a:rPr lang="en-US" b="true" sz="1999" spc="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análise de desempenho no futebol – parte II: informações de jogo</a:t>
            </a:r>
            <a:r>
              <a:rPr lang="en-US" sz="1999" spc="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2012. Disponível em: &lt;https://universidadedofutebol.com.br/2012/05/20/a-analise-de-desempenho-no-futebol-parte-ii-informacoes-de-jogo/&gt;. Acesso em: 30 nov. 2025.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48948" y="7540084"/>
            <a:ext cx="14790104" cy="1356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3639"/>
              </a:lnSpc>
              <a:buFont typeface="Arial"/>
              <a:buChar char="•"/>
            </a:pPr>
            <a:r>
              <a:rPr lang="en-US" sz="1999" spc="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UNIVERSIDADE DO FUTEBOL. </a:t>
            </a:r>
            <a:r>
              <a:rPr lang="en-US" b="true" sz="1999" spc="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análise de desempenho no futebol – parte III: relatórios</a:t>
            </a:r>
            <a:r>
              <a:rPr lang="en-US" sz="1999" spc="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2012. Disponível em: &lt;https://universidadedofutebol.com.br/2012/05/27/a-analise-de-desempenho-no-futebol-parte-iii-relatorios/&gt;. Acesso em: 30 nov. 2025.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12800" cy="412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96780" y="1028700"/>
            <a:ext cx="7062520" cy="8229600"/>
            <a:chOff x="0" y="0"/>
            <a:chExt cx="1094169" cy="12749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4169" cy="1274980"/>
            </a:xfrm>
            <a:custGeom>
              <a:avLst/>
              <a:gdLst/>
              <a:ahLst/>
              <a:cxnLst/>
              <a:rect r="r" b="b" t="t" l="l"/>
              <a:pathLst>
                <a:path h="1274980" w="1094169">
                  <a:moveTo>
                    <a:pt x="0" y="0"/>
                  </a:moveTo>
                  <a:lnTo>
                    <a:pt x="1094169" y="0"/>
                  </a:lnTo>
                  <a:lnTo>
                    <a:pt x="1094169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39832" t="0" r="-35064" b="0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2392353" y="1908421"/>
            <a:ext cx="6290843" cy="1890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72"/>
              </a:lnSpc>
            </a:pPr>
            <a:r>
              <a:rPr lang="en-US" b="true" sz="6800" spc="-244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REVISÃO DE LITERATURA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6205" y="4192693"/>
            <a:ext cx="8483138" cy="4702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Processo KDD e Descoberta de Conhecimento: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Segundo </a:t>
            </a:r>
            <a:r>
              <a:rPr lang="en-US" sz="1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Han, Kamber e Pei (2012)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referências mundiais na área, a Mineração de Dados é a etapa essencial para transformar grandes volumes de dados brutos (como estatísticas de 11 ligas europeias) em padrões úteis, permitindo a descoberta de conhecimento que não é trivial ou intuitivo.</a:t>
            </a:r>
          </a:p>
          <a:p>
            <a:pPr algn="just">
              <a:lnSpc>
                <a:spcPts val="2240"/>
              </a:lnSpc>
            </a:pPr>
          </a:p>
          <a:p>
            <a:pPr algn="just">
              <a:lnSpc>
                <a:spcPts val="2240"/>
              </a:lnSpc>
            </a:pPr>
            <a:r>
              <a:rPr lang="en-US" sz="1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Clusterização para Perfil Tático: 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Estudos brasileiros, como o de </a:t>
            </a:r>
            <a:r>
              <a:rPr lang="en-US" sz="1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Rigo (2016 - UFRGS)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demonstram que algoritmos não supervisionados (como Clusterização) são eficazes para agrupar times e jogadores por semelhança de atributos técnicos, superando a classificação tradicional baseada apenas na posição em campo.</a:t>
            </a:r>
          </a:p>
          <a:p>
            <a:pPr algn="just">
              <a:lnSpc>
                <a:spcPts val="2240"/>
              </a:lnSpc>
            </a:pPr>
          </a:p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Uso do European Soccer Database: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base de dados utilizada é referência em estudos acadêmicos internacionais para predição de resultados (Mathien, 2016). Pesquisas indicam que a aplicação de </a:t>
            </a:r>
            <a:r>
              <a:rPr lang="en-US" b="true" sz="1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Regras de Associação (Apriori)</a:t>
            </a: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nessa base permite identificar quais variáveis (ex: posse de bola + chutes certos) ocorrem juntas em vitórias, criando "regras de sucesso" estatisticamente comprovadas.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12800" cy="412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396113" y="7361664"/>
            <a:ext cx="11529577" cy="565793"/>
            <a:chOff x="0" y="0"/>
            <a:chExt cx="577381" cy="283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7381" cy="28334"/>
            </a:xfrm>
            <a:custGeom>
              <a:avLst/>
              <a:gdLst/>
              <a:ahLst/>
              <a:cxnLst/>
              <a:rect r="r" b="b" t="t" l="l"/>
              <a:pathLst>
                <a:path h="28334" w="577381">
                  <a:moveTo>
                    <a:pt x="0" y="0"/>
                  </a:moveTo>
                  <a:lnTo>
                    <a:pt x="577381" y="0"/>
                  </a:lnTo>
                  <a:lnTo>
                    <a:pt x="577381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77381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96113" y="2359543"/>
            <a:ext cx="11529577" cy="565793"/>
            <a:chOff x="0" y="0"/>
            <a:chExt cx="577381" cy="283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77381" cy="28334"/>
            </a:xfrm>
            <a:custGeom>
              <a:avLst/>
              <a:gdLst/>
              <a:ahLst/>
              <a:cxnLst/>
              <a:rect r="r" b="b" t="t" l="l"/>
              <a:pathLst>
                <a:path h="28334" w="577381">
                  <a:moveTo>
                    <a:pt x="0" y="0"/>
                  </a:moveTo>
                  <a:lnTo>
                    <a:pt x="577381" y="0"/>
                  </a:lnTo>
                  <a:lnTo>
                    <a:pt x="577381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77381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2359543"/>
            <a:ext cx="2389833" cy="5567914"/>
            <a:chOff x="0" y="0"/>
            <a:chExt cx="119679" cy="2788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679" cy="278831"/>
            </a:xfrm>
            <a:custGeom>
              <a:avLst/>
              <a:gdLst/>
              <a:ahLst/>
              <a:cxnLst/>
              <a:rect r="r" b="b" t="t" l="l"/>
              <a:pathLst>
                <a:path h="278831" w="119679">
                  <a:moveTo>
                    <a:pt x="0" y="0"/>
                  </a:moveTo>
                  <a:lnTo>
                    <a:pt x="119679" y="0"/>
                  </a:lnTo>
                  <a:lnTo>
                    <a:pt x="119679" y="278831"/>
                  </a:lnTo>
                  <a:lnTo>
                    <a:pt x="0" y="278831"/>
                  </a:lnTo>
                  <a:close/>
                </a:path>
              </a:pathLst>
            </a:custGeom>
            <a:solidFill>
              <a:srgbClr val="23392B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9679" cy="316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418533" y="2359543"/>
            <a:ext cx="1869430" cy="565793"/>
            <a:chOff x="0" y="0"/>
            <a:chExt cx="93618" cy="283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618" cy="28334"/>
            </a:xfrm>
            <a:custGeom>
              <a:avLst/>
              <a:gdLst/>
              <a:ahLst/>
              <a:cxnLst/>
              <a:rect r="r" b="b" t="t" l="l"/>
              <a:pathLst>
                <a:path h="28334" w="93618">
                  <a:moveTo>
                    <a:pt x="0" y="0"/>
                  </a:moveTo>
                  <a:lnTo>
                    <a:pt x="93618" y="0"/>
                  </a:lnTo>
                  <a:lnTo>
                    <a:pt x="93618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3618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b="true" sz="1600">
                  <a:solidFill>
                    <a:srgbClr val="23392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SOCCER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275091" y="7361664"/>
            <a:ext cx="2594376" cy="565793"/>
            <a:chOff x="0" y="0"/>
            <a:chExt cx="129922" cy="283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9922" cy="28334"/>
            </a:xfrm>
            <a:custGeom>
              <a:avLst/>
              <a:gdLst/>
              <a:ahLst/>
              <a:cxnLst/>
              <a:rect r="r" b="b" t="t" l="l"/>
              <a:pathLst>
                <a:path h="28334" w="129922">
                  <a:moveTo>
                    <a:pt x="0" y="0"/>
                  </a:moveTo>
                  <a:lnTo>
                    <a:pt x="129922" y="0"/>
                  </a:lnTo>
                  <a:lnTo>
                    <a:pt x="129922" y="28334"/>
                  </a:lnTo>
                  <a:lnTo>
                    <a:pt x="0" y="2833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9922" cy="66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b="true" sz="1600">
                  <a:solidFill>
                    <a:srgbClr val="23392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FOOTBALL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832206" y="4481107"/>
            <a:ext cx="10623588" cy="1639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44"/>
              </a:lnSpc>
            </a:pPr>
            <a:r>
              <a:rPr lang="en-US" b="true" sz="12875" spc="-46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OBRIGADO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4869467" y="2359543"/>
            <a:ext cx="2389833" cy="5567914"/>
            <a:chOff x="0" y="0"/>
            <a:chExt cx="119679" cy="27883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9679" cy="278831"/>
            </a:xfrm>
            <a:custGeom>
              <a:avLst/>
              <a:gdLst/>
              <a:ahLst/>
              <a:cxnLst/>
              <a:rect r="r" b="b" t="t" l="l"/>
              <a:pathLst>
                <a:path h="278831" w="119679">
                  <a:moveTo>
                    <a:pt x="0" y="0"/>
                  </a:moveTo>
                  <a:lnTo>
                    <a:pt x="119679" y="0"/>
                  </a:lnTo>
                  <a:lnTo>
                    <a:pt x="119679" y="278831"/>
                  </a:lnTo>
                  <a:lnTo>
                    <a:pt x="0" y="278831"/>
                  </a:lnTo>
                  <a:close/>
                </a:path>
              </a:pathLst>
            </a:custGeom>
            <a:solidFill>
              <a:srgbClr val="23392B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19679" cy="316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58849" y="3887289"/>
            <a:ext cx="2512422" cy="251242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214850" y="3887289"/>
            <a:ext cx="2512422" cy="2512422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43745" y="3600450"/>
            <a:ext cx="2152368" cy="3086100"/>
            <a:chOff x="0" y="0"/>
            <a:chExt cx="566879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66879" cy="812800"/>
            </a:xfrm>
            <a:custGeom>
              <a:avLst/>
              <a:gdLst/>
              <a:ahLst/>
              <a:cxnLst/>
              <a:rect r="r" b="b" t="t" l="l"/>
              <a:pathLst>
                <a:path h="812800" w="566879">
                  <a:moveTo>
                    <a:pt x="0" y="0"/>
                  </a:moveTo>
                  <a:lnTo>
                    <a:pt x="566879" y="0"/>
                  </a:lnTo>
                  <a:lnTo>
                    <a:pt x="56687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3392B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566879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4887590" y="3600450"/>
            <a:ext cx="2134244" cy="3086100"/>
            <a:chOff x="0" y="0"/>
            <a:chExt cx="562105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62105" cy="812800"/>
            </a:xfrm>
            <a:custGeom>
              <a:avLst/>
              <a:gdLst/>
              <a:ahLst/>
              <a:cxnLst/>
              <a:rect r="r" b="b" t="t" l="l"/>
              <a:pathLst>
                <a:path h="812800" w="562105">
                  <a:moveTo>
                    <a:pt x="0" y="0"/>
                  </a:moveTo>
                  <a:lnTo>
                    <a:pt x="562105" y="0"/>
                  </a:lnTo>
                  <a:lnTo>
                    <a:pt x="56210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3392B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562105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5879157" y="2496599"/>
            <a:ext cx="8456246" cy="291682"/>
            <a:chOff x="0" y="0"/>
            <a:chExt cx="11274994" cy="38890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91042" cy="388909"/>
            </a:xfrm>
            <a:custGeom>
              <a:avLst/>
              <a:gdLst/>
              <a:ahLst/>
              <a:cxnLst/>
              <a:rect r="r" b="b" t="t" l="l"/>
              <a:pathLst>
                <a:path h="388909" w="391042">
                  <a:moveTo>
                    <a:pt x="0" y="0"/>
                  </a:moveTo>
                  <a:lnTo>
                    <a:pt x="391042" y="0"/>
                  </a:lnTo>
                  <a:lnTo>
                    <a:pt x="391042" y="388909"/>
                  </a:lnTo>
                  <a:lnTo>
                    <a:pt x="0" y="388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0883953" y="0"/>
              <a:ext cx="391042" cy="388909"/>
            </a:xfrm>
            <a:custGeom>
              <a:avLst/>
              <a:gdLst/>
              <a:ahLst/>
              <a:cxnLst/>
              <a:rect r="r" b="b" t="t" l="l"/>
              <a:pathLst>
                <a:path h="388909" w="391042">
                  <a:moveTo>
                    <a:pt x="0" y="0"/>
                  </a:moveTo>
                  <a:lnTo>
                    <a:pt x="391041" y="0"/>
                  </a:lnTo>
                  <a:lnTo>
                    <a:pt x="391041" y="388909"/>
                  </a:lnTo>
                  <a:lnTo>
                    <a:pt x="0" y="388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5403890" y="0"/>
              <a:ext cx="391042" cy="388909"/>
            </a:xfrm>
            <a:custGeom>
              <a:avLst/>
              <a:gdLst/>
              <a:ahLst/>
              <a:cxnLst/>
              <a:rect r="r" b="b" t="t" l="l"/>
              <a:pathLst>
                <a:path h="388909" w="391042">
                  <a:moveTo>
                    <a:pt x="0" y="0"/>
                  </a:moveTo>
                  <a:lnTo>
                    <a:pt x="391042" y="0"/>
                  </a:lnTo>
                  <a:lnTo>
                    <a:pt x="391042" y="388909"/>
                  </a:lnTo>
                  <a:lnTo>
                    <a:pt x="0" y="388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40" id="40"/>
          <p:cNvSpPr/>
          <p:nvPr/>
        </p:nvSpPr>
        <p:spPr>
          <a:xfrm flipH="false" flipV="false" rot="0">
            <a:off x="3924630" y="7498720"/>
            <a:ext cx="293281" cy="291682"/>
          </a:xfrm>
          <a:custGeom>
            <a:avLst/>
            <a:gdLst/>
            <a:ahLst/>
            <a:cxnLst/>
            <a:rect r="r" b="b" t="t" l="l"/>
            <a:pathLst>
              <a:path h="291682" w="293281">
                <a:moveTo>
                  <a:pt x="0" y="0"/>
                </a:moveTo>
                <a:lnTo>
                  <a:pt x="293281" y="0"/>
                </a:lnTo>
                <a:lnTo>
                  <a:pt x="293281" y="291681"/>
                </a:lnTo>
                <a:lnTo>
                  <a:pt x="0" y="291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1530227" y="7489909"/>
            <a:ext cx="293281" cy="291682"/>
          </a:xfrm>
          <a:custGeom>
            <a:avLst/>
            <a:gdLst/>
            <a:ahLst/>
            <a:cxnLst/>
            <a:rect r="r" b="b" t="t" l="l"/>
            <a:pathLst>
              <a:path h="291682" w="293281">
                <a:moveTo>
                  <a:pt x="0" y="0"/>
                </a:moveTo>
                <a:lnTo>
                  <a:pt x="293281" y="0"/>
                </a:lnTo>
                <a:lnTo>
                  <a:pt x="293281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7727428" y="7498720"/>
            <a:ext cx="293281" cy="291682"/>
          </a:xfrm>
          <a:custGeom>
            <a:avLst/>
            <a:gdLst/>
            <a:ahLst/>
            <a:cxnLst/>
            <a:rect r="r" b="b" t="t" l="l"/>
            <a:pathLst>
              <a:path h="291682" w="293281">
                <a:moveTo>
                  <a:pt x="0" y="0"/>
                </a:moveTo>
                <a:lnTo>
                  <a:pt x="293282" y="0"/>
                </a:lnTo>
                <a:lnTo>
                  <a:pt x="293282" y="291681"/>
                </a:lnTo>
                <a:lnTo>
                  <a:pt x="0" y="291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02948"/>
            <a:ext cx="16230600" cy="4955352"/>
            <a:chOff x="0" y="0"/>
            <a:chExt cx="812800" cy="24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48155"/>
            </a:xfrm>
            <a:custGeom>
              <a:avLst/>
              <a:gdLst/>
              <a:ahLst/>
              <a:cxnLst/>
              <a:rect r="r" b="b" t="t" l="l"/>
              <a:pathLst>
                <a:path h="24815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48155"/>
                  </a:lnTo>
                  <a:lnTo>
                    <a:pt x="0" y="2481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28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45002"/>
            <a:ext cx="16230600" cy="8229600"/>
            <a:chOff x="0" y="0"/>
            <a:chExt cx="812800" cy="4121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400453" y="5785361"/>
            <a:ext cx="5620146" cy="628303"/>
            <a:chOff x="0" y="0"/>
            <a:chExt cx="281447" cy="314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1447" cy="31464"/>
            </a:xfrm>
            <a:custGeom>
              <a:avLst/>
              <a:gdLst/>
              <a:ahLst/>
              <a:cxnLst/>
              <a:rect r="r" b="b" t="t" l="l"/>
              <a:pathLst>
                <a:path h="31464" w="281447">
                  <a:moveTo>
                    <a:pt x="0" y="0"/>
                  </a:moveTo>
                  <a:lnTo>
                    <a:pt x="281447" y="0"/>
                  </a:lnTo>
                  <a:lnTo>
                    <a:pt x="281447" y="31464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81447" cy="7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23392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ANÁLISE DE PADRÕES TÁTICOS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4302948"/>
            <a:ext cx="7062520" cy="4955352"/>
            <a:chOff x="0" y="0"/>
            <a:chExt cx="1094169" cy="7677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94169" cy="767714"/>
            </a:xfrm>
            <a:custGeom>
              <a:avLst/>
              <a:gdLst/>
              <a:ahLst/>
              <a:cxnLst/>
              <a:rect r="r" b="b" t="t" l="l"/>
              <a:pathLst>
                <a:path h="767714" w="1094169">
                  <a:moveTo>
                    <a:pt x="0" y="0"/>
                  </a:moveTo>
                  <a:lnTo>
                    <a:pt x="1094169" y="0"/>
                  </a:lnTo>
                  <a:lnTo>
                    <a:pt x="1094169" y="767714"/>
                  </a:lnTo>
                  <a:lnTo>
                    <a:pt x="0" y="767714"/>
                  </a:lnTo>
                  <a:close/>
                </a:path>
              </a:pathLst>
            </a:custGeom>
            <a:blipFill>
              <a:blip r:embed="rId2"/>
              <a:stretch>
                <a:fillRect l="-2557" t="0" r="-2557" b="0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2740692" y="2338726"/>
            <a:ext cx="13244686" cy="103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b="true" sz="8000" spc="-2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PROPOSTA DO PROJETO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00453" y="6698034"/>
            <a:ext cx="6584925" cy="166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Tendo em vista a dificuldade de uma análise mais precisa do futebol contemporâneo, o projeto surge com inteção de estudar a base de dados de Mathien e analisar os padrões táticos do futebol europeu, aplicando a Clusterização para separar os times por estilo tático, e Regras de Associação para identificar as “Regras de Sucesso” de cada estilo tático.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12800" cy="412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63035" y="5763808"/>
            <a:ext cx="5620146" cy="628303"/>
            <a:chOff x="0" y="0"/>
            <a:chExt cx="281447" cy="314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447" cy="31464"/>
            </a:xfrm>
            <a:custGeom>
              <a:avLst/>
              <a:gdLst/>
              <a:ahLst/>
              <a:cxnLst/>
              <a:rect r="r" b="b" t="t" l="l"/>
              <a:pathLst>
                <a:path h="31464" w="281447">
                  <a:moveTo>
                    <a:pt x="0" y="0"/>
                  </a:moveTo>
                  <a:lnTo>
                    <a:pt x="281447" y="0"/>
                  </a:lnTo>
                  <a:lnTo>
                    <a:pt x="281447" y="31464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81447" cy="7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23392B"/>
                  </a:solidFill>
                  <a:latin typeface="Inter Bold"/>
                  <a:ea typeface="Inter Bold"/>
                  <a:cs typeface="Inter Bold"/>
                  <a:sym typeface="Inter Bold"/>
                </a:rPr>
                <a:t>EUROPEAN SOCCER DATABASE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7062520" cy="8229600"/>
            <a:chOff x="0" y="0"/>
            <a:chExt cx="1094169" cy="12749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4169" cy="1274980"/>
            </a:xfrm>
            <a:custGeom>
              <a:avLst/>
              <a:gdLst/>
              <a:ahLst/>
              <a:cxnLst/>
              <a:rect r="r" b="b" t="t" l="l"/>
              <a:pathLst>
                <a:path h="1274980" w="1094169">
                  <a:moveTo>
                    <a:pt x="0" y="0"/>
                  </a:moveTo>
                  <a:lnTo>
                    <a:pt x="1094169" y="0"/>
                  </a:lnTo>
                  <a:lnTo>
                    <a:pt x="1094169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8262" t="0" r="-8262" b="0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9363035" y="2222409"/>
            <a:ext cx="6009236" cy="2321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0"/>
              </a:lnSpc>
            </a:pPr>
            <a:r>
              <a:rPr lang="en-US" b="true" sz="8000" spc="-2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FONTE (DATABASE)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63035" y="6676481"/>
            <a:ext cx="6584925" cy="221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DataBase de Hugo Mathien possui dados de mais de 25 mil partidas, jogadores e atributos de times do futebol profissional europeu. Sua última atualização foi a 9 anos atrás, contudo boa parte das conclusões que tiramos com a pesquisa se aplicam ao futebool contemporâneo (europeu e até mesmo brasileiro).</a:t>
            </a:r>
          </a:p>
          <a:p>
            <a:pPr algn="l">
              <a:lnSpc>
                <a:spcPts val="2240"/>
              </a:lnSpc>
            </a:pPr>
          </a:p>
          <a:p>
            <a:pPr algn="l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European Soccer Database | Disponível em: </a:t>
            </a:r>
            <a:r>
              <a:rPr lang="en-US" sz="16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https://www.kaggle.com/datasets/hugomathien/soccer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02948"/>
            <a:ext cx="16230600" cy="4955352"/>
            <a:chOff x="0" y="0"/>
            <a:chExt cx="812800" cy="24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48155"/>
            </a:xfrm>
            <a:custGeom>
              <a:avLst/>
              <a:gdLst/>
              <a:ahLst/>
              <a:cxnLst/>
              <a:rect r="r" b="b" t="t" l="l"/>
              <a:pathLst>
                <a:path h="24815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48155"/>
                  </a:lnTo>
                  <a:lnTo>
                    <a:pt x="0" y="2481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28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45002"/>
            <a:ext cx="16230600" cy="8229600"/>
            <a:chOff x="0" y="0"/>
            <a:chExt cx="812800" cy="4121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184072" y="5143500"/>
            <a:ext cx="8699920" cy="3077597"/>
          </a:xfrm>
          <a:custGeom>
            <a:avLst/>
            <a:gdLst/>
            <a:ahLst/>
            <a:cxnLst/>
            <a:rect r="r" b="b" t="t" l="l"/>
            <a:pathLst>
              <a:path h="3077597" w="8699920">
                <a:moveTo>
                  <a:pt x="0" y="0"/>
                </a:moveTo>
                <a:lnTo>
                  <a:pt x="8699920" y="0"/>
                </a:lnTo>
                <a:lnTo>
                  <a:pt x="8699920" y="3077597"/>
                </a:lnTo>
                <a:lnTo>
                  <a:pt x="0" y="3077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40692" y="2338726"/>
            <a:ext cx="13244686" cy="103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b="true" sz="8000" spc="-2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METODOLOGIA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59087" y="4959802"/>
            <a:ext cx="6584925" cy="3640202"/>
            <a:chOff x="0" y="0"/>
            <a:chExt cx="8779900" cy="485360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163287" y="0"/>
              <a:ext cx="8616613" cy="1309793"/>
              <a:chOff x="0" y="0"/>
              <a:chExt cx="323629" cy="4919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23629" cy="49194"/>
              </a:xfrm>
              <a:custGeom>
                <a:avLst/>
                <a:gdLst/>
                <a:ahLst/>
                <a:cxnLst/>
                <a:rect r="r" b="b" t="t" l="l"/>
                <a:pathLst>
                  <a:path h="49194" w="323629">
                    <a:moveTo>
                      <a:pt x="0" y="0"/>
                    </a:moveTo>
                    <a:lnTo>
                      <a:pt x="323629" y="0"/>
                    </a:lnTo>
                    <a:lnTo>
                      <a:pt x="323629" y="49194"/>
                    </a:lnTo>
                    <a:lnTo>
                      <a:pt x="0" y="4919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323629" cy="872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b="true" sz="2199">
                    <a:solidFill>
                      <a:srgbClr val="23392B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1: PRÉ-PROCESSAMENTO E ENGENHARIA DE ATRIBUTOS</a:t>
                </a: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1543010"/>
              <a:ext cx="8779900" cy="3310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02262" indent="-151131" lvl="1">
                <a:lnSpc>
                  <a:spcPts val="2548"/>
                </a:lnSpc>
                <a:buFont typeface="Arial"/>
                <a:buChar char="•"/>
              </a:pPr>
              <a:r>
                <a:rPr lang="en-US" b="true" sz="1400" spc="7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Fonte:</a:t>
              </a:r>
              <a:r>
                <a:rPr lang="en-US" sz="1400" spc="7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European Soccer Database (SQLite).</a:t>
              </a:r>
            </a:p>
            <a:p>
              <a:pPr algn="just" marL="302262" indent="-151131" lvl="1">
                <a:lnSpc>
                  <a:spcPts val="2548"/>
                </a:lnSpc>
                <a:buFont typeface="Arial"/>
                <a:buChar char="•"/>
              </a:pPr>
              <a:r>
                <a:rPr lang="en-US" b="true" sz="1400" spc="7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Limpeza:</a:t>
              </a:r>
              <a:r>
                <a:rPr lang="en-US" sz="1400" spc="7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Tratamento de valores nulos e conversão de datas para "Temporadas" (ex: 2008/2009).</a:t>
              </a:r>
            </a:p>
            <a:p>
              <a:pPr algn="just" marL="302262" indent="-151131" lvl="1">
                <a:lnSpc>
                  <a:spcPts val="2548"/>
                </a:lnSpc>
                <a:buFont typeface="Arial"/>
                <a:buChar char="•"/>
              </a:pPr>
              <a:r>
                <a:rPr lang="en-US" b="true" sz="1400" spc="7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Feature Engineering:</a:t>
              </a:r>
              <a:r>
                <a:rPr lang="en-US" sz="1400" spc="7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Criação da variável alvo "Saldo Médio de Gols" para medir eficiência.</a:t>
              </a:r>
            </a:p>
            <a:p>
              <a:pPr algn="just" marL="302262" indent="-151131" lvl="1">
                <a:lnSpc>
                  <a:spcPts val="2548"/>
                </a:lnSpc>
                <a:buFont typeface="Arial"/>
                <a:buChar char="•"/>
              </a:pPr>
              <a:r>
                <a:rPr lang="en-US" b="true" sz="1400" spc="7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Padronização:</a:t>
              </a:r>
              <a:r>
                <a:rPr lang="en-US" sz="1400" spc="7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Aplicação de Z-Score (StandardScaler) para colocar todos os atributos táticos na mesma escala numérica.</a:t>
              </a:r>
            </a:p>
            <a:p>
              <a:pPr algn="just">
                <a:lnSpc>
                  <a:spcPts val="2548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02948"/>
            <a:ext cx="16230600" cy="4955352"/>
            <a:chOff x="0" y="0"/>
            <a:chExt cx="812800" cy="24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48155"/>
            </a:xfrm>
            <a:custGeom>
              <a:avLst/>
              <a:gdLst/>
              <a:ahLst/>
              <a:cxnLst/>
              <a:rect r="r" b="b" t="t" l="l"/>
              <a:pathLst>
                <a:path h="24815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48155"/>
                  </a:lnTo>
                  <a:lnTo>
                    <a:pt x="0" y="2481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28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45002"/>
            <a:ext cx="16230600" cy="8229600"/>
            <a:chOff x="0" y="0"/>
            <a:chExt cx="812800" cy="4121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0936" y="5143500"/>
            <a:ext cx="6584925" cy="2984210"/>
            <a:chOff x="0" y="0"/>
            <a:chExt cx="8779900" cy="397894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63287" y="0"/>
              <a:ext cx="8616613" cy="837737"/>
              <a:chOff x="0" y="0"/>
              <a:chExt cx="323629" cy="3146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23629" cy="31464"/>
              </a:xfrm>
              <a:custGeom>
                <a:avLst/>
                <a:gdLst/>
                <a:ahLst/>
                <a:cxnLst/>
                <a:rect r="r" b="b" t="t" l="l"/>
                <a:pathLst>
                  <a:path h="31464" w="323629">
                    <a:moveTo>
                      <a:pt x="0" y="0"/>
                    </a:moveTo>
                    <a:lnTo>
                      <a:pt x="323629" y="0"/>
                    </a:lnTo>
                    <a:lnTo>
                      <a:pt x="323629" y="31464"/>
                    </a:lnTo>
                    <a:lnTo>
                      <a:pt x="0" y="3146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323629" cy="695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b="true" sz="2199">
                    <a:solidFill>
                      <a:srgbClr val="23392B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2: ALGORITMO DE CLUSTERIZAÇÃO</a:t>
                </a: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1087454"/>
              <a:ext cx="8779900" cy="2891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02262" indent="-151131" lvl="1">
                <a:lnSpc>
                  <a:spcPts val="2548"/>
                </a:lnSpc>
                <a:buFont typeface="Arial"/>
                <a:buChar char="•"/>
              </a:pPr>
              <a:r>
                <a:rPr lang="en-US" b="true" sz="1400" spc="7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Algoritmo: </a:t>
              </a:r>
              <a:r>
                <a:rPr lang="en-US" sz="1400" spc="7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K-Medoids (PAM - Partitioning Around Medoids).</a:t>
              </a:r>
            </a:p>
            <a:p>
              <a:pPr algn="just" marL="302262" indent="-151131" lvl="1">
                <a:lnSpc>
                  <a:spcPts val="2548"/>
                </a:lnSpc>
                <a:buFont typeface="Arial"/>
                <a:buChar char="•"/>
              </a:pPr>
              <a:r>
                <a:rPr lang="en-US" b="true" sz="1400" spc="7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Por que K-Medo</a:t>
              </a:r>
              <a:r>
                <a:rPr lang="en-US" b="true" sz="1400" spc="7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ids? </a:t>
              </a:r>
              <a:r>
                <a:rPr lang="en-US" sz="1400" spc="7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Diferente do K-Means (que usa médias), o K-Medoids usa pontos reais (times reais) como centro dos grupos. Isso o torna mais robusto a outliers e ruídos, ideal para dados de futebol onde um time muito fora da curva (como o Barcelona de 2010) poderia distorcer a média.</a:t>
              </a:r>
            </a:p>
            <a:p>
              <a:pPr algn="just">
                <a:lnSpc>
                  <a:spcPts val="2548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990670" y="4549445"/>
            <a:ext cx="5493143" cy="4172320"/>
          </a:xfrm>
          <a:custGeom>
            <a:avLst/>
            <a:gdLst/>
            <a:ahLst/>
            <a:cxnLst/>
            <a:rect r="r" b="b" t="t" l="l"/>
            <a:pathLst>
              <a:path h="4172320" w="5493143">
                <a:moveTo>
                  <a:pt x="0" y="0"/>
                </a:moveTo>
                <a:lnTo>
                  <a:pt x="5493143" y="0"/>
                </a:lnTo>
                <a:lnTo>
                  <a:pt x="5493143" y="4172320"/>
                </a:lnTo>
                <a:lnTo>
                  <a:pt x="0" y="4172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740692" y="2338726"/>
            <a:ext cx="13244686" cy="103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b="true" sz="8000" spc="-2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METODOLOGIA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02948"/>
            <a:ext cx="16230600" cy="4955352"/>
            <a:chOff x="0" y="0"/>
            <a:chExt cx="812800" cy="2481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48155"/>
            </a:xfrm>
            <a:custGeom>
              <a:avLst/>
              <a:gdLst/>
              <a:ahLst/>
              <a:cxnLst/>
              <a:rect r="r" b="b" t="t" l="l"/>
              <a:pathLst>
                <a:path h="24815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48155"/>
                  </a:lnTo>
                  <a:lnTo>
                    <a:pt x="0" y="2481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286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45002"/>
            <a:ext cx="16230600" cy="8229600"/>
            <a:chOff x="0" y="0"/>
            <a:chExt cx="812800" cy="4121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43014" y="4931251"/>
            <a:ext cx="6140988" cy="2930591"/>
            <a:chOff x="0" y="0"/>
            <a:chExt cx="8187984" cy="390745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63287" y="0"/>
              <a:ext cx="8024697" cy="837737"/>
              <a:chOff x="0" y="0"/>
              <a:chExt cx="301397" cy="3146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01397" cy="31464"/>
              </a:xfrm>
              <a:custGeom>
                <a:avLst/>
                <a:gdLst/>
                <a:ahLst/>
                <a:cxnLst/>
                <a:rect r="r" b="b" t="t" l="l"/>
                <a:pathLst>
                  <a:path h="31464" w="301397">
                    <a:moveTo>
                      <a:pt x="0" y="0"/>
                    </a:moveTo>
                    <a:lnTo>
                      <a:pt x="301397" y="0"/>
                    </a:lnTo>
                    <a:lnTo>
                      <a:pt x="301397" y="31464"/>
                    </a:lnTo>
                    <a:lnTo>
                      <a:pt x="0" y="3146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301397" cy="695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  <a:spcBef>
                    <a:spcPct val="0"/>
                  </a:spcBef>
                </a:pPr>
                <a:r>
                  <a:rPr lang="en-US" b="true" sz="2199">
                    <a:solidFill>
                      <a:srgbClr val="23392B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3: VALIDAÇÃO DO MODELO</a:t>
                </a: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1015961"/>
              <a:ext cx="8187984" cy="2891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02262" indent="-151131" lvl="1">
                <a:lnSpc>
                  <a:spcPts val="2548"/>
                </a:lnSpc>
                <a:buFont typeface="Arial"/>
                <a:buChar char="•"/>
              </a:pPr>
              <a:r>
                <a:rPr lang="en-US" b="true" sz="1400" spc="7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Definição de K: </a:t>
              </a:r>
              <a:r>
                <a:rPr lang="en-US" sz="1400" spc="7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Uso combinado do Método d</a:t>
              </a:r>
              <a:r>
                <a:rPr lang="en-US" sz="1400" spc="7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 Cotovelo (Elbow Metho</a:t>
              </a:r>
              <a:r>
                <a:rPr lang="en-US" sz="1400" spc="7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d) e Coeficiente de Silhueta.</a:t>
              </a:r>
            </a:p>
            <a:p>
              <a:pPr algn="just">
                <a:lnSpc>
                  <a:spcPts val="2548"/>
                </a:lnSpc>
              </a:pPr>
            </a:p>
            <a:p>
              <a:pPr algn="just" marL="302262" indent="-151131" lvl="1">
                <a:lnSpc>
                  <a:spcPts val="2548"/>
                </a:lnSpc>
                <a:buFont typeface="Arial"/>
                <a:buChar char="•"/>
              </a:pPr>
              <a:r>
                <a:rPr lang="en-US" b="true" sz="1400" spc="7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Resultado: </a:t>
              </a:r>
              <a:r>
                <a:rPr lang="en-US" sz="1400" spc="7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 K ideal foi definido em 4 Clusters, onde a separação entre os estilos de jogo se mostrou mais nítida e interpretável.</a:t>
              </a:r>
            </a:p>
            <a:p>
              <a:pPr algn="just">
                <a:lnSpc>
                  <a:spcPts val="2548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363035" y="4631965"/>
            <a:ext cx="6994613" cy="4083105"/>
          </a:xfrm>
          <a:custGeom>
            <a:avLst/>
            <a:gdLst/>
            <a:ahLst/>
            <a:cxnLst/>
            <a:rect r="r" b="b" t="t" l="l"/>
            <a:pathLst>
              <a:path h="4083105" w="6994613">
                <a:moveTo>
                  <a:pt x="0" y="0"/>
                </a:moveTo>
                <a:lnTo>
                  <a:pt x="6994613" y="0"/>
                </a:lnTo>
                <a:lnTo>
                  <a:pt x="6994613" y="4083106"/>
                </a:lnTo>
                <a:lnTo>
                  <a:pt x="0" y="4083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740692" y="2338726"/>
            <a:ext cx="13244686" cy="103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b="true" sz="8000" spc="-2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METODOLOGIA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9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812800" cy="4121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12124"/>
            </a:xfrm>
            <a:custGeom>
              <a:avLst/>
              <a:gdLst/>
              <a:ahLst/>
              <a:cxnLst/>
              <a:rect r="r" b="b" t="t" l="l"/>
              <a:pathLst>
                <a:path h="41212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12124"/>
                  </a:lnTo>
                  <a:lnTo>
                    <a:pt x="0" y="412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50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143500"/>
            <a:ext cx="16230600" cy="4114800"/>
            <a:chOff x="0" y="0"/>
            <a:chExt cx="812800" cy="2060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06062"/>
            </a:xfrm>
            <a:custGeom>
              <a:avLst/>
              <a:gdLst/>
              <a:ahLst/>
              <a:cxnLst/>
              <a:rect r="r" b="b" t="t" l="l"/>
              <a:pathLst>
                <a:path h="20606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6062"/>
                  </a:lnTo>
                  <a:lnTo>
                    <a:pt x="0" y="2060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244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833766" y="5379676"/>
            <a:ext cx="6020575" cy="3642448"/>
          </a:xfrm>
          <a:custGeom>
            <a:avLst/>
            <a:gdLst/>
            <a:ahLst/>
            <a:cxnLst/>
            <a:rect r="r" b="b" t="t" l="l"/>
            <a:pathLst>
              <a:path h="3642448" w="6020575">
                <a:moveTo>
                  <a:pt x="0" y="0"/>
                </a:moveTo>
                <a:lnTo>
                  <a:pt x="6020575" y="0"/>
                </a:lnTo>
                <a:lnTo>
                  <a:pt x="6020575" y="3642448"/>
                </a:lnTo>
                <a:lnTo>
                  <a:pt x="0" y="3642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43946" y="1834080"/>
            <a:ext cx="7400107" cy="274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b="true" sz="8000" spc="-288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ESTILOS TÁTICOS ENCONTRADOS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60194" y="5495588"/>
            <a:ext cx="6057191" cy="3164643"/>
            <a:chOff x="0" y="0"/>
            <a:chExt cx="8076255" cy="421952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7679503" cy="837737"/>
              <a:chOff x="0" y="0"/>
              <a:chExt cx="288432" cy="31464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88432" cy="31464"/>
              </a:xfrm>
              <a:custGeom>
                <a:avLst/>
                <a:gdLst/>
                <a:ahLst/>
                <a:cxnLst/>
                <a:rect r="r" b="b" t="t" l="l"/>
                <a:pathLst>
                  <a:path h="31464" w="288432">
                    <a:moveTo>
                      <a:pt x="0" y="0"/>
                    </a:moveTo>
                    <a:lnTo>
                      <a:pt x="288432" y="0"/>
                    </a:lnTo>
                    <a:lnTo>
                      <a:pt x="288432" y="31464"/>
                    </a:lnTo>
                    <a:lnTo>
                      <a:pt x="0" y="31464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288432" cy="695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en-US" b="true" sz="1800">
                    <a:solidFill>
                      <a:srgbClr val="23392B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AO FINAL, FORAM IDENTIFICADOS 4 CLUSTERS</a:t>
                </a: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1276562"/>
              <a:ext cx="8076255" cy="2942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96277" indent="-198138" lvl="1">
                <a:lnSpc>
                  <a:spcPts val="2569"/>
                </a:lnSpc>
                <a:buFont typeface="Arial"/>
                <a:buChar char="•"/>
              </a:pPr>
              <a:r>
                <a:rPr lang="en-US" sz="183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Cluster 1: "A Retranca Passiva" (Conservador)</a:t>
              </a:r>
            </a:p>
            <a:p>
              <a:pPr algn="just">
                <a:lnSpc>
                  <a:spcPts val="2569"/>
                </a:lnSpc>
              </a:pPr>
            </a:p>
            <a:p>
              <a:pPr algn="just" marL="396277" indent="-198138" lvl="1">
                <a:lnSpc>
                  <a:spcPts val="2569"/>
                </a:lnSpc>
                <a:buFont typeface="Arial"/>
                <a:buChar char="•"/>
              </a:pPr>
              <a:r>
                <a:rPr lang="en-US" sz="183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Cluster 2: "Alta Intensidade” (Vencedor)</a:t>
              </a:r>
            </a:p>
            <a:p>
              <a:pPr algn="just">
                <a:lnSpc>
                  <a:spcPts val="2569"/>
                </a:lnSpc>
              </a:pPr>
            </a:p>
            <a:p>
              <a:pPr algn="just" marL="396277" indent="-198138" lvl="1">
                <a:lnSpc>
                  <a:spcPts val="2569"/>
                </a:lnSpc>
                <a:buFont typeface="Arial"/>
                <a:buChar char="•"/>
              </a:pPr>
              <a:r>
                <a:rPr lang="en-US" sz="183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Cluster 3: "Jogo Equilibrado" (Controlado)</a:t>
              </a:r>
            </a:p>
            <a:p>
              <a:pPr algn="just">
                <a:lnSpc>
                  <a:spcPts val="2569"/>
                </a:lnSpc>
              </a:pPr>
            </a:p>
            <a:p>
              <a:pPr algn="just" marL="396277" indent="-198138" lvl="1">
                <a:lnSpc>
                  <a:spcPts val="2569"/>
                </a:lnSpc>
                <a:buFont typeface="Arial"/>
                <a:buChar char="•"/>
              </a:pPr>
              <a:r>
                <a:rPr lang="en-US" sz="1835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Cluster 4: "Ataque Vulnerável" (Arriscado)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DAG6YpaEkwM</dc:identifier>
  <dcterms:modified xsi:type="dcterms:W3CDTF">2011-08-01T06:04:30Z</dcterms:modified>
  <cp:revision>1</cp:revision>
  <dc:title>PROJETO AVALIATIVO</dc:title>
</cp:coreProperties>
</file>